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899" r:id="rId2"/>
    <p:sldId id="901" r:id="rId3"/>
    <p:sldId id="902" r:id="rId4"/>
    <p:sldId id="904" r:id="rId5"/>
    <p:sldId id="907" r:id="rId6"/>
    <p:sldId id="908" r:id="rId7"/>
    <p:sldId id="909" r:id="rId8"/>
    <p:sldId id="915" r:id="rId9"/>
    <p:sldId id="916" r:id="rId10"/>
    <p:sldId id="917" r:id="rId11"/>
    <p:sldId id="918" r:id="rId12"/>
    <p:sldId id="919" r:id="rId13"/>
    <p:sldId id="920" r:id="rId14"/>
    <p:sldId id="921" r:id="rId15"/>
    <p:sldId id="922" r:id="rId16"/>
    <p:sldId id="923" r:id="rId17"/>
    <p:sldId id="924" r:id="rId18"/>
    <p:sldId id="925" r:id="rId19"/>
    <p:sldId id="926" r:id="rId20"/>
    <p:sldId id="927" r:id="rId21"/>
    <p:sldId id="928" r:id="rId22"/>
  </p:sldIdLst>
  <p:sldSz cx="9144000" cy="6858000" type="screen4x3"/>
  <p:notesSz cx="6946900" cy="92075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00FF"/>
    <a:srgbClr val="808000"/>
    <a:srgbClr val="AC0000"/>
    <a:srgbClr val="9E0000"/>
    <a:srgbClr val="FF7C80"/>
    <a:srgbClr val="0066FF"/>
    <a:srgbClr val="339933"/>
    <a:srgbClr val="3333CC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912" autoAdjust="0"/>
    <p:restoredTop sz="94823" autoAdjust="0"/>
  </p:normalViewPr>
  <p:slideViewPr>
    <p:cSldViewPr showGuides="1">
      <p:cViewPr>
        <p:scale>
          <a:sx n="100" d="100"/>
          <a:sy n="100" d="100"/>
        </p:scale>
        <p:origin x="-1050" y="-72"/>
      </p:cViewPr>
      <p:guideLst>
        <p:guide orient="horz" pos="32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34" y="-96"/>
      </p:cViewPr>
      <p:guideLst>
        <p:guide orient="horz" pos="2900"/>
        <p:guide pos="218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0375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4970" y="0"/>
            <a:ext cx="3010323" cy="460375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r">
              <a:defRPr sz="1200"/>
            </a:lvl1pPr>
          </a:lstStyle>
          <a:p>
            <a:fld id="{C8448FDA-8D58-4FF2-ACF9-B027103BD33E}" type="datetimeFigureOut">
              <a:rPr lang="es-MX" smtClean="0"/>
              <a:pPr/>
              <a:t>01/04/2014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745527"/>
            <a:ext cx="3010323" cy="460375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4970" y="8745527"/>
            <a:ext cx="3010323" cy="460375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r">
              <a:defRPr sz="1200"/>
            </a:lvl1pPr>
          </a:lstStyle>
          <a:p>
            <a:fld id="{2D5C4E82-3FA4-4232-B2FB-B5F0EA484D1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92342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0375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0" y="0"/>
            <a:ext cx="3010323" cy="460375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r">
              <a:defRPr sz="1200"/>
            </a:lvl1pPr>
          </a:lstStyle>
          <a:p>
            <a:fld id="{DEE1005D-88EF-4A59-AA49-A265B361A37F}" type="datetimeFigureOut">
              <a:rPr lang="es-MX" smtClean="0"/>
              <a:pPr/>
              <a:t>01/04/2014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2150"/>
            <a:ext cx="4597400" cy="3449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4" tIns="46412" rIns="92824" bIns="46412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3563"/>
            <a:ext cx="5557520" cy="4143375"/>
          </a:xfrm>
          <a:prstGeom prst="rect">
            <a:avLst/>
          </a:prstGeom>
        </p:spPr>
        <p:txBody>
          <a:bodyPr vert="horz" lIns="92824" tIns="46412" rIns="92824" bIns="464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5527"/>
            <a:ext cx="3010323" cy="460375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0" y="8745527"/>
            <a:ext cx="3010323" cy="460375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r">
              <a:defRPr sz="1200"/>
            </a:lvl1pPr>
          </a:lstStyle>
          <a:p>
            <a:fld id="{6A800CC6-C329-41DB-A2DE-F4333039668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0958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42F0B-9539-46AA-9D6F-9146297A966F}" type="slidenum">
              <a:rPr lang="es-MX" smtClean="0">
                <a:solidFill>
                  <a:prstClr val="black"/>
                </a:solidFill>
              </a:rPr>
              <a:pPr/>
              <a:t>2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936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42F0B-9539-46AA-9D6F-9146297A966F}" type="slidenum">
              <a:rPr lang="es-MX" smtClean="0">
                <a:solidFill>
                  <a:prstClr val="black"/>
                </a:solidFill>
              </a:rPr>
              <a:pPr/>
              <a:t>3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93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42F0B-9539-46AA-9D6F-9146297A966F}" type="slidenum">
              <a:rPr lang="es-MX" smtClean="0">
                <a:solidFill>
                  <a:prstClr val="black"/>
                </a:solidFill>
              </a:rPr>
              <a:pPr/>
              <a:t>5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93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42F0B-9539-46AA-9D6F-9146297A966F}" type="slidenum">
              <a:rPr lang="es-MX" smtClean="0">
                <a:solidFill>
                  <a:prstClr val="black"/>
                </a:solidFill>
              </a:rPr>
              <a:pPr/>
              <a:t>8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936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42F0B-9539-46AA-9D6F-9146297A966F}" type="slidenum">
              <a:rPr lang="es-MX" smtClean="0">
                <a:solidFill>
                  <a:prstClr val="black"/>
                </a:solidFill>
              </a:rPr>
              <a:pPr/>
              <a:t>16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93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477838" y="3008313"/>
            <a:ext cx="8185150" cy="1649412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118" name="Rectangle 4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7363" y="4760913"/>
            <a:ext cx="8164512" cy="639762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529388" y="6035675"/>
            <a:ext cx="2133600" cy="582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cs typeface="+mn-cs"/>
              </a:defRPr>
            </a:lvl1pPr>
          </a:lstStyle>
          <a:p>
            <a:fld id="{3FFAAA6B-4566-41F2-966F-47552965F089}" type="datetimeFigureOut">
              <a:rPr lang="es-MX" smtClean="0"/>
              <a:pPr/>
              <a:t>01/04/2014</a:t>
            </a:fld>
            <a:endParaRPr lang="es-MX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10" t="39198" r="45367" b="39167"/>
          <a:stretch/>
        </p:blipFill>
        <p:spPr bwMode="auto">
          <a:xfrm>
            <a:off x="2469131" y="1340768"/>
            <a:ext cx="4210929" cy="165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15626-27C4-41A9-913F-1E3A0D69F2F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71550"/>
            <a:ext cx="2057400" cy="5154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71550"/>
            <a:ext cx="6019800" cy="5154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15626-27C4-41A9-913F-1E3A0D69F2F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TK TitleAndText 2012/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4800" y="804672"/>
            <a:ext cx="8640000" cy="332399"/>
          </a:xfrm>
          <a:prstGeom prst="rect">
            <a:avLst/>
          </a:prstGeom>
          <a:noFill/>
          <a:ln>
            <a:noFill/>
          </a:ln>
        </p:spPr>
        <p:txBody>
          <a:bodyPr rtlCol="0"/>
          <a:lstStyle>
            <a:lvl1pPr>
              <a:defRPr/>
            </a:lvl1pPr>
          </a:lstStyle>
          <a:p>
            <a:r>
              <a:rPr lang="es-MX" smtClean="0"/>
              <a:t>Headline of maximum two lines here</a:t>
            </a: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5" y="2060575"/>
            <a:ext cx="8640000" cy="133882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MX" smtClean="0"/>
              <a:t>Text on first level here</a:t>
            </a:r>
          </a:p>
          <a:p>
            <a:pPr lvl="1"/>
            <a:r>
              <a:rPr lang="es-MX" smtClean="0"/>
              <a:t>Second level</a:t>
            </a:r>
          </a:p>
          <a:p>
            <a:pPr lvl="2"/>
            <a:r>
              <a:rPr lang="es-MX" smtClean="0"/>
              <a:t>Third level</a:t>
            </a:r>
          </a:p>
          <a:p>
            <a:pPr lvl="3"/>
            <a:r>
              <a:rPr lang="es-MX" smtClean="0"/>
              <a:t>Fourth level</a:t>
            </a:r>
          </a:p>
          <a:p>
            <a:pPr lvl="4"/>
            <a:r>
              <a:rPr lang="es-MX" smtClean="0"/>
              <a:t>Fifth 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795769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15626-27C4-41A9-913F-1E3A0D69F2F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15626-27C4-41A9-913F-1E3A0D69F2FE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5" name="4 CuadroTexto"/>
          <p:cNvSpPr txBox="1"/>
          <p:nvPr userDrawn="1"/>
        </p:nvSpPr>
        <p:spPr>
          <a:xfrm>
            <a:off x="971600" y="6597352"/>
            <a:ext cx="5904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Documento confidencial</a:t>
            </a:r>
            <a:r>
              <a:rPr lang="es-MX" sz="800" baseline="0" dirty="0" smtClean="0"/>
              <a:t> para uso exclusivo del personal de la Gerencia de Mejora del Proceso de Suministro, Octubre 2013</a:t>
            </a:r>
            <a:endParaRPr lang="es-MX" sz="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1088"/>
            <a:ext cx="4038600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1088"/>
            <a:ext cx="4038600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15626-27C4-41A9-913F-1E3A0D69F2F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9" y="274637"/>
            <a:ext cx="6400799" cy="515937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79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4500"/>
            <a:ext cx="4040188" cy="44116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779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14500"/>
            <a:ext cx="4041775" cy="44116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15626-27C4-41A9-913F-1E3A0D69F2F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15626-27C4-41A9-913F-1E3A0D69F2FE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4" name="3 CuadroTexto"/>
          <p:cNvSpPr txBox="1"/>
          <p:nvPr userDrawn="1"/>
        </p:nvSpPr>
        <p:spPr>
          <a:xfrm>
            <a:off x="971600" y="6597352"/>
            <a:ext cx="5904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Documento confidencial</a:t>
            </a:r>
            <a:r>
              <a:rPr lang="es-MX" sz="800" baseline="0" dirty="0" smtClean="0"/>
              <a:t> para uso exclusivo del personal de la Gerencia de Mejora del Proceso de Suministro, Octubre 2013</a:t>
            </a:r>
            <a:endParaRPr lang="es-MX" sz="8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15626-27C4-41A9-913F-1E3A0D69F2F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3008313" cy="1015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00125"/>
            <a:ext cx="5111750" cy="5126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17825"/>
            <a:ext cx="3008313" cy="41083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15626-27C4-41A9-913F-1E3A0D69F2F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91124"/>
            <a:ext cx="5486400" cy="4810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425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MX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6900"/>
            <a:ext cx="5486400" cy="495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15626-27C4-41A9-913F-1E3A0D69F2F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1412875"/>
            <a:chOff x="0" y="0"/>
            <a:chExt cx="5760" cy="890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89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MX">
                <a:cs typeface="+mn-cs"/>
              </a:endParaRPr>
            </a:p>
          </p:txBody>
        </p:sp>
        <p:sp>
          <p:nvSpPr>
            <p:cNvPr id="2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4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A8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MX">
                <a:cs typeface="+mn-cs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74638"/>
            <a:ext cx="6400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1088"/>
            <a:ext cx="82296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0163"/>
            <a:ext cx="2133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fld id="{DB615626-27C4-41A9-913F-1E3A0D69F2FE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468313" y="857250"/>
            <a:ext cx="8207375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>
              <a:cs typeface="+mn-cs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468313" y="6237288"/>
            <a:ext cx="8207375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>
              <a:cs typeface="+mn-cs"/>
            </a:endParaRPr>
          </a:p>
        </p:txBody>
      </p:sp>
      <p:pic>
        <p:nvPicPr>
          <p:cNvPr id="1032" name="Picture 4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1013" y="303213"/>
            <a:ext cx="1533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6" descr="wwwpemexco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6405563"/>
            <a:ext cx="17272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47"/>
          <p:cNvPicPr>
            <a:picLocks noChangeAspect="1" noChangeArrowheads="1"/>
          </p:cNvPicPr>
          <p:nvPr/>
        </p:nvPicPr>
        <p:blipFill>
          <a:blip r:embed="rId16" cstate="print"/>
          <a:srcRect l="95" t="1221" r="78" b="5487"/>
          <a:stretch>
            <a:fillRect/>
          </a:stretch>
        </p:blipFill>
        <p:spPr bwMode="auto">
          <a:xfrm>
            <a:off x="0" y="6735763"/>
            <a:ext cx="91440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57225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2pPr>
      <a:lvl3pPr marL="1065213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3pPr>
      <a:lvl4pPr marL="1473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Char char="•"/>
        <a:defRPr>
          <a:solidFill>
            <a:schemeClr val="tx1"/>
          </a:solidFill>
          <a:latin typeface="+mn-lt"/>
        </a:defRPr>
      </a:lvl4pPr>
      <a:lvl5pPr marL="1881188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90000"/>
        <a:buChar char="•"/>
        <a:defRPr>
          <a:solidFill>
            <a:schemeClr val="tx1"/>
          </a:solidFill>
          <a:latin typeface="+mn-lt"/>
        </a:defRPr>
      </a:lvl5pPr>
      <a:lvl6pPr marL="2338388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90000"/>
        <a:buChar char="•"/>
        <a:defRPr>
          <a:solidFill>
            <a:schemeClr val="tx1"/>
          </a:solidFill>
          <a:latin typeface="+mn-lt"/>
        </a:defRPr>
      </a:lvl6pPr>
      <a:lvl7pPr marL="2795588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90000"/>
        <a:buChar char="•"/>
        <a:defRPr>
          <a:solidFill>
            <a:schemeClr val="tx1"/>
          </a:solidFill>
          <a:latin typeface="+mn-lt"/>
        </a:defRPr>
      </a:lvl7pPr>
      <a:lvl8pPr marL="3252788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90000"/>
        <a:buChar char="•"/>
        <a:defRPr>
          <a:solidFill>
            <a:schemeClr val="tx1"/>
          </a:solidFill>
          <a:latin typeface="+mn-lt"/>
        </a:defRPr>
      </a:lvl8pPr>
      <a:lvl9pPr marL="3709988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9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hyperlink" Target="http://www.pep.pemex.com/Licitaciones/Paginas/licitaciones_vigentes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tq.pemex.com/Paginas/default.aspx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compranet.gob.mx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mex.com/index.cfm?action=content&amp;sectionID=149&amp;catID=13424" TargetMode="External"/><Relationship Id="rId2" Type="http://schemas.openxmlformats.org/officeDocument/2006/relationships/hyperlink" Target="http://www.pemex.com/index.cfm?action=content&amp;sectionID=5&amp;catID=13602&amp;contentID=2421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latin typeface="Arial" panose="020B0604020202020204" pitchFamily="34" charset="0"/>
              </a:rPr>
              <a:t>CONTRATACIONES PEMEX</a:t>
            </a:r>
            <a:endParaRPr lang="es-MX" sz="1800" dirty="0">
              <a:latin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MX" dirty="0" smtClean="0"/>
              <a:t>Marzo 28, 2014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2929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sz="2200" dirty="0" smtClean="0">
                <a:latin typeface="Calibri" pitchFamily="34" charset="0"/>
              </a:rPr>
              <a:t>Régimen Especial de contratación </a:t>
            </a:r>
            <a:br>
              <a:rPr lang="es-MX" sz="2200" dirty="0" smtClean="0">
                <a:latin typeface="Calibri" pitchFamily="34" charset="0"/>
              </a:rPr>
            </a:br>
            <a:r>
              <a:rPr lang="es-MX" sz="2200" dirty="0" smtClean="0">
                <a:latin typeface="Calibri" pitchFamily="34" charset="0"/>
              </a:rPr>
              <a:t>Ley de Petróleos Mexicanos (LPM)</a:t>
            </a:r>
            <a:endParaRPr lang="es-MX" sz="2200" dirty="0">
              <a:latin typeface="Calibri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467544" y="1172759"/>
            <a:ext cx="8352928" cy="4488489"/>
          </a:xfrm>
          <a:prstGeom prst="rect">
            <a:avLst/>
          </a:prstGeom>
        </p:spPr>
        <p:txBody>
          <a:bodyPr/>
          <a:lstStyle/>
          <a:p>
            <a:pPr marL="0" indent="0" algn="just">
              <a:spcBef>
                <a:spcPts val="0"/>
              </a:spcBef>
            </a:pPr>
            <a:endParaRPr lang="es-MX" sz="1800" dirty="0" smtClean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es-MX" sz="1800" dirty="0" smtClean="0">
                <a:latin typeface="Calibri" pitchFamily="34" charset="0"/>
              </a:rPr>
              <a:t>La LPM estableció un régimen de contratación exclusivo para Pemex. Este </a:t>
            </a:r>
            <a:r>
              <a:rPr lang="es-MX" sz="1800" dirty="0">
                <a:latin typeface="Calibri" pitchFamily="34" charset="0"/>
              </a:rPr>
              <a:t>nuevo marco </a:t>
            </a:r>
            <a:r>
              <a:rPr lang="es-MX" sz="1800" dirty="0" smtClean="0">
                <a:latin typeface="Calibri" pitchFamily="34" charset="0"/>
              </a:rPr>
              <a:t>legal tiene el principio de maximizar el valor a través de las contrataciones. </a:t>
            </a:r>
          </a:p>
          <a:p>
            <a:pPr marL="0" indent="0" algn="just">
              <a:spcBef>
                <a:spcPts val="0"/>
              </a:spcBef>
            </a:pPr>
            <a:endParaRPr lang="es-MX" sz="1800" dirty="0" smtClean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es-MX" sz="1800" dirty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es-MX" sz="1800" b="1" dirty="0" smtClean="0">
                <a:latin typeface="Calibri" pitchFamily="34" charset="0"/>
              </a:rPr>
              <a:t>Objetivos:</a:t>
            </a:r>
          </a:p>
          <a:p>
            <a:pPr marL="0" indent="0" algn="just">
              <a:spcBef>
                <a:spcPts val="0"/>
              </a:spcBef>
            </a:pPr>
            <a:endParaRPr lang="es-MX" sz="1800" dirty="0">
              <a:latin typeface="Calibri" pitchFamily="34" charset="0"/>
            </a:endParaRPr>
          </a:p>
          <a:p>
            <a:pPr marL="285750" indent="-28575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s-MX" sz="1800" dirty="0" smtClean="0">
                <a:latin typeface="Calibri" pitchFamily="34" charset="0"/>
              </a:rPr>
              <a:t>Agilizar los procedimientos de contratación con requisitos más simples y flexibles</a:t>
            </a:r>
          </a:p>
          <a:p>
            <a:pPr marL="285750" indent="-28575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s-MX" sz="1800" dirty="0" smtClean="0">
                <a:latin typeface="Calibri" pitchFamily="34" charset="0"/>
              </a:rPr>
              <a:t>Maximizar </a:t>
            </a:r>
            <a:r>
              <a:rPr lang="es-MX" sz="1800" dirty="0">
                <a:latin typeface="Calibri" pitchFamily="34" charset="0"/>
              </a:rPr>
              <a:t>el valor </a:t>
            </a:r>
            <a:r>
              <a:rPr lang="es-MX" sz="1800" dirty="0" smtClean="0">
                <a:latin typeface="Calibri" pitchFamily="34" charset="0"/>
              </a:rPr>
              <a:t>económico</a:t>
            </a:r>
            <a:endParaRPr lang="es-MX" sz="1800" dirty="0">
              <a:latin typeface="Calibri" pitchFamily="34" charset="0"/>
            </a:endParaRPr>
          </a:p>
          <a:p>
            <a:pPr marL="285750" indent="-28575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s-MX" sz="1800" dirty="0" smtClean="0">
                <a:latin typeface="Calibri" pitchFamily="34" charset="0"/>
              </a:rPr>
              <a:t>Aprovechar las mejores prácticas en contratación</a:t>
            </a:r>
          </a:p>
          <a:p>
            <a:pPr marL="285750" indent="-28575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s-MX" sz="1800" dirty="0" smtClean="0">
                <a:latin typeface="Calibri" pitchFamily="34" charset="0"/>
              </a:rPr>
              <a:t>Privilegiar los principios de: transparencia, máxima publicidad, igualdad, competitividad y sencillez</a:t>
            </a:r>
            <a:endParaRPr lang="es-MX" sz="1800" dirty="0">
              <a:latin typeface="Calibri" pitchFamily="34" charset="0"/>
            </a:endParaRPr>
          </a:p>
          <a:p>
            <a:pPr marL="285750" indent="-28575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s-MX" sz="1800" dirty="0" smtClean="0">
                <a:latin typeface="Calibri" pitchFamily="34" charset="0"/>
              </a:rPr>
              <a:t>Promover la participación de empresas mexicanas (Mínimos de contenido nacional)</a:t>
            </a:r>
          </a:p>
          <a:p>
            <a:pPr marL="285750" indent="-28575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s-MX" sz="1800" dirty="0" smtClean="0">
                <a:latin typeface="Calibri" pitchFamily="34" charset="0"/>
              </a:rPr>
              <a:t>Ampliar la difusión de los eventos a través de internet</a:t>
            </a:r>
          </a:p>
          <a:p>
            <a:pPr marL="285750" indent="-285750">
              <a:spcBef>
                <a:spcPts val="0"/>
              </a:spcBef>
              <a:buSzPct val="100000"/>
              <a:buFont typeface="Arial" pitchFamily="34" charset="0"/>
              <a:buChar char="•"/>
            </a:pPr>
            <a:endParaRPr lang="es-MX" sz="1800" dirty="0">
              <a:latin typeface="Calibri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endParaRPr lang="es-MX" sz="1800" dirty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es-MX" sz="1800" dirty="0">
              <a:latin typeface="Calibri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A5A2-A3E0-4831-82CF-1154249AA94D}" type="slidenum">
              <a:rPr lang="es-MX" smtClean="0">
                <a:solidFill>
                  <a:srgbClr val="5F5F5F"/>
                </a:solidFill>
                <a:latin typeface="Calibri" pitchFamily="34" charset="0"/>
              </a:rPr>
              <a:pPr/>
              <a:t>10</a:t>
            </a:fld>
            <a:endParaRPr lang="es-MX" dirty="0">
              <a:solidFill>
                <a:srgbClr val="5F5F5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12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A5A2-A3E0-4831-82CF-1154249AA94D}" type="slidenum">
              <a:rPr lang="es-MX" smtClean="0">
                <a:solidFill>
                  <a:srgbClr val="5F5F5F"/>
                </a:solidFill>
                <a:latin typeface="Calibri" pitchFamily="34" charset="0"/>
              </a:rPr>
              <a:pPr/>
              <a:t>11</a:t>
            </a:fld>
            <a:endParaRPr lang="es-MX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12768" cy="648072"/>
          </a:xfrm>
        </p:spPr>
        <p:txBody>
          <a:bodyPr>
            <a:noAutofit/>
          </a:bodyPr>
          <a:lstStyle/>
          <a:p>
            <a:pPr algn="r"/>
            <a:r>
              <a:rPr lang="es-MX" sz="2200" dirty="0" smtClean="0">
                <a:latin typeface="Calibri" pitchFamily="34" charset="0"/>
              </a:rPr>
              <a:t>Nuevos </a:t>
            </a:r>
            <a:r>
              <a:rPr lang="es-MX" sz="2200" dirty="0">
                <a:latin typeface="Calibri" pitchFamily="34" charset="0"/>
              </a:rPr>
              <a:t>conceptos </a:t>
            </a:r>
            <a:r>
              <a:rPr lang="es-MX" sz="2200" dirty="0" smtClean="0">
                <a:latin typeface="Calibri" pitchFamily="34" charset="0"/>
              </a:rPr>
              <a:t>del </a:t>
            </a:r>
            <a:r>
              <a:rPr lang="es-MX" sz="2200" dirty="0">
                <a:latin typeface="Calibri" pitchFamily="34" charset="0"/>
              </a:rPr>
              <a:t>Régimen </a:t>
            </a:r>
            <a:r>
              <a:rPr lang="es-MX" sz="2200" dirty="0" smtClean="0">
                <a:latin typeface="Calibri" pitchFamily="34" charset="0"/>
              </a:rPr>
              <a:t>Especial que buscan aprovechar mejores prácticas en contratación</a:t>
            </a:r>
            <a:endParaRPr lang="es-MX" sz="2200" dirty="0">
              <a:latin typeface="Calibri" pitchFamily="34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506810" y="1050851"/>
            <a:ext cx="2264990" cy="1080120"/>
          </a:xfrm>
          <a:prstGeom prst="homePlate">
            <a:avLst>
              <a:gd name="adj" fmla="val 2772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alibri" pitchFamily="34" charset="0"/>
              </a:rPr>
              <a:t>Precalificación</a:t>
            </a:r>
            <a:endParaRPr lang="es-MX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3848" y="980728"/>
            <a:ext cx="5194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kern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Criterios para permitir la participación de proveedores y contratistas, valorando su capacidad </a:t>
            </a:r>
            <a:r>
              <a:rPr lang="es-MX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técnica y financiera, así como la experiencia de los proveedores y contratistas.</a:t>
            </a:r>
            <a:endParaRPr lang="es-MX" sz="2000" dirty="0"/>
          </a:p>
        </p:txBody>
      </p:sp>
      <p:sp>
        <p:nvSpPr>
          <p:cNvPr id="8" name="Pentagon 7"/>
          <p:cNvSpPr/>
          <p:nvPr/>
        </p:nvSpPr>
        <p:spPr>
          <a:xfrm>
            <a:off x="506810" y="2443634"/>
            <a:ext cx="2264990" cy="1080120"/>
          </a:xfrm>
          <a:prstGeom prst="homePlate">
            <a:avLst>
              <a:gd name="adj" fmla="val 2772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alibri" pitchFamily="34" charset="0"/>
              </a:rPr>
              <a:t>Ofertas subsecuentes de descuento</a:t>
            </a:r>
            <a:endParaRPr lang="es-MX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3848" y="2494782"/>
            <a:ext cx="5194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kern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Mecanismos de ofertas para maximizar el valor de la contratación. Aplica para bienes y servicios estandarizados</a:t>
            </a:r>
            <a:endParaRPr lang="es-MX" sz="2000" dirty="0"/>
          </a:p>
        </p:txBody>
      </p:sp>
      <p:sp>
        <p:nvSpPr>
          <p:cNvPr id="10" name="Pentagon 9"/>
          <p:cNvSpPr/>
          <p:nvPr/>
        </p:nvSpPr>
        <p:spPr>
          <a:xfrm>
            <a:off x="525910" y="3836417"/>
            <a:ext cx="2264990" cy="1080120"/>
          </a:xfrm>
          <a:prstGeom prst="homePlate">
            <a:avLst>
              <a:gd name="adj" fmla="val 2772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alibri" pitchFamily="34" charset="0"/>
              </a:rPr>
              <a:t>Aclaración o subsanación de condiciones</a:t>
            </a:r>
            <a:endParaRPr lang="es-MX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3848" y="4078813"/>
            <a:ext cx="5194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libri" pitchFamily="34" charset="0"/>
                <a:cs typeface="Arial" charset="0"/>
              </a:rPr>
              <a:t>Haciendo más ágiles los actos de la licitación y no afecte la solvencia de las </a:t>
            </a:r>
            <a:r>
              <a:rPr lang="es-MX" dirty="0" smtClean="0">
                <a:latin typeface="Calibri" pitchFamily="34" charset="0"/>
                <a:cs typeface="Arial" charset="0"/>
              </a:rPr>
              <a:t>propuestas</a:t>
            </a:r>
            <a:endParaRPr lang="es-MX" sz="2000" dirty="0"/>
          </a:p>
        </p:txBody>
      </p:sp>
      <p:sp>
        <p:nvSpPr>
          <p:cNvPr id="12" name="Pentagon 11"/>
          <p:cNvSpPr/>
          <p:nvPr/>
        </p:nvSpPr>
        <p:spPr>
          <a:xfrm>
            <a:off x="537395" y="5229200"/>
            <a:ext cx="2264990" cy="1080120"/>
          </a:xfrm>
          <a:prstGeom prst="homePlate">
            <a:avLst>
              <a:gd name="adj" fmla="val 2772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alibri" pitchFamily="34" charset="0"/>
              </a:rPr>
              <a:t>Negociación de precios</a:t>
            </a:r>
            <a:endParaRPr lang="es-MX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3848" y="5313982"/>
            <a:ext cx="5194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libri" pitchFamily="34" charset="0"/>
                <a:cs typeface="Arial" charset="0"/>
              </a:rPr>
              <a:t>Para los términos y condiciones de la contratación, cuando asegure una adjudicación imparcial, honesta, transparente y los mejores </a:t>
            </a:r>
            <a:r>
              <a:rPr lang="es-MX" dirty="0" smtClean="0">
                <a:latin typeface="Calibri" pitchFamily="34" charset="0"/>
                <a:cs typeface="Arial" charset="0"/>
              </a:rPr>
              <a:t>resultados</a:t>
            </a:r>
            <a:endParaRPr lang="es-MX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4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20340"/>
            <a:ext cx="6696744" cy="888380"/>
          </a:xfrm>
        </p:spPr>
        <p:txBody>
          <a:bodyPr/>
          <a:lstStyle/>
          <a:p>
            <a:pPr algn="r"/>
            <a:r>
              <a:rPr lang="es-MX" sz="2200" dirty="0" smtClean="0">
                <a:latin typeface="Calibri" pitchFamily="34" charset="0"/>
              </a:rPr>
              <a:t>En la contratación de Actividades no Sustantivas, Pemex aplica el </a:t>
            </a:r>
            <a:r>
              <a:rPr lang="es-MX" sz="2200" u="sng" dirty="0" smtClean="0">
                <a:latin typeface="Calibri" pitchFamily="34" charset="0"/>
              </a:rPr>
              <a:t>Régimen General</a:t>
            </a:r>
            <a:r>
              <a:rPr lang="es-MX" sz="2200" dirty="0" smtClean="0">
                <a:latin typeface="Calibri" pitchFamily="34" charset="0"/>
              </a:rPr>
              <a:t>, como el resto de APF</a:t>
            </a:r>
            <a:endParaRPr lang="es-MX" sz="2200" dirty="0">
              <a:latin typeface="Calibri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A5A2-A3E0-4831-82CF-1154249AA94D}" type="slidenum">
              <a:rPr lang="es-MX" smtClean="0">
                <a:solidFill>
                  <a:srgbClr val="5F5F5F"/>
                </a:solidFill>
                <a:latin typeface="Calibri" pitchFamily="34" charset="0"/>
              </a:rPr>
              <a:pPr/>
              <a:t>12</a:t>
            </a:fld>
            <a:endParaRPr lang="es-MX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>
            <a:off x="524769" y="5313402"/>
            <a:ext cx="8288908" cy="707886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Tx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5722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Trebuchet MS" pitchFamily="34" charset="0"/>
              <a:buChar char="•"/>
              <a:defRPr sz="2000">
                <a:solidFill>
                  <a:schemeClr val="tx1"/>
                </a:solidFill>
                <a:latin typeface="+mj-lt"/>
              </a:defRPr>
            </a:lvl2pPr>
            <a:lvl3pPr marL="1065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Trebuchet MS" pitchFamily="34" charset="0"/>
              <a:buChar char="–"/>
              <a:defRPr sz="2000">
                <a:solidFill>
                  <a:schemeClr val="tx1"/>
                </a:solidFill>
                <a:latin typeface="+mj-lt"/>
              </a:defRPr>
            </a:lvl3pPr>
            <a:lvl4pPr marL="147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Trebuchet MS" pitchFamily="34" charset="0"/>
              <a:buChar char="•"/>
              <a:defRPr sz="2000">
                <a:solidFill>
                  <a:schemeClr val="tx1"/>
                </a:solidFill>
                <a:latin typeface="+mj-lt"/>
              </a:defRPr>
            </a:lvl4pPr>
            <a:lvl5pPr marL="1881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Trebuchet MS" pitchFamily="34" charset="0"/>
              <a:buChar char="–"/>
              <a:defRPr sz="2000">
                <a:solidFill>
                  <a:schemeClr val="tx1"/>
                </a:solidFill>
                <a:latin typeface="+mj-lt"/>
              </a:defRPr>
            </a:lvl5pPr>
            <a:lvl6pPr marL="2338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795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252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709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s-MX" kern="0" dirty="0" smtClean="0">
                <a:latin typeface="Calibri" pitchFamily="34" charset="0"/>
              </a:rPr>
              <a:t>Se establecen como procedimientos de contratación, además de la licitación pública, la Invitación a cuando menos tres personas y la Adjudicación Directa</a:t>
            </a:r>
            <a:endParaRPr lang="es-MX" kern="0" dirty="0">
              <a:latin typeface="Calibri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514847" y="1194866"/>
            <a:ext cx="2264990" cy="1512168"/>
          </a:xfrm>
          <a:prstGeom prst="homePlate">
            <a:avLst>
              <a:gd name="adj" fmla="val 25275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alibri" pitchFamily="34" charset="0"/>
              </a:rPr>
              <a:t>LAASSP</a:t>
            </a:r>
            <a:endParaRPr lang="es-MX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514847" y="3212976"/>
            <a:ext cx="2264990" cy="1512168"/>
          </a:xfrm>
          <a:prstGeom prst="homePlate">
            <a:avLst>
              <a:gd name="adj" fmla="val 25275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alibri" pitchFamily="34" charset="0"/>
              </a:rPr>
              <a:t>LOPSRM</a:t>
            </a:r>
            <a:endParaRPr lang="es-MX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3203848" y="1184946"/>
            <a:ext cx="5040560" cy="3884140"/>
          </a:xfrm>
          <a:prstGeom prst="rect">
            <a:avLst/>
          </a:prstGeom>
          <a:ln w="19050">
            <a:solidFill>
              <a:srgbClr val="0000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Tx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5722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Trebuchet MS" pitchFamily="34" charset="0"/>
              <a:buChar char="•"/>
              <a:defRPr sz="2000">
                <a:solidFill>
                  <a:schemeClr val="tx1"/>
                </a:solidFill>
                <a:latin typeface="+mj-lt"/>
              </a:defRPr>
            </a:lvl2pPr>
            <a:lvl3pPr marL="1065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Trebuchet MS" pitchFamily="34" charset="0"/>
              <a:buChar char="–"/>
              <a:defRPr sz="2000">
                <a:solidFill>
                  <a:schemeClr val="tx1"/>
                </a:solidFill>
                <a:latin typeface="+mj-lt"/>
              </a:defRPr>
            </a:lvl3pPr>
            <a:lvl4pPr marL="147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Trebuchet MS" pitchFamily="34" charset="0"/>
              <a:buChar char="•"/>
              <a:defRPr sz="2000">
                <a:solidFill>
                  <a:schemeClr val="tx1"/>
                </a:solidFill>
                <a:latin typeface="+mj-lt"/>
              </a:defRPr>
            </a:lvl4pPr>
            <a:lvl5pPr marL="1881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Trebuchet MS" pitchFamily="34" charset="0"/>
              <a:buChar char="–"/>
              <a:defRPr sz="2000">
                <a:solidFill>
                  <a:schemeClr val="tx1"/>
                </a:solidFill>
                <a:latin typeface="+mj-lt"/>
              </a:defRPr>
            </a:lvl5pPr>
            <a:lvl6pPr marL="2338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795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252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709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s-MX" sz="1600" kern="0" dirty="0" smtClean="0">
                <a:latin typeface="Calibri" pitchFamily="34" charset="0"/>
              </a:rPr>
              <a:t>Los objetivos de estas leyes son </a:t>
            </a:r>
            <a:r>
              <a:rPr lang="es-MX" sz="1600" kern="0" dirty="0">
                <a:latin typeface="Calibri" pitchFamily="34" charset="0"/>
              </a:rPr>
              <a:t>reglamentar lo establecido en el artículo 134 de la </a:t>
            </a:r>
            <a:r>
              <a:rPr lang="es-MX" sz="1600" kern="0" dirty="0" smtClean="0">
                <a:latin typeface="Calibri" pitchFamily="34" charset="0"/>
              </a:rPr>
              <a:t>Constitución Política </a:t>
            </a:r>
            <a:r>
              <a:rPr lang="es-MX" sz="1600" kern="0" dirty="0">
                <a:latin typeface="Calibri" pitchFamily="34" charset="0"/>
              </a:rPr>
              <a:t>de los Estados Unidos Mexicanos, en el sentido de que los recursos públicos se deben administrar </a:t>
            </a:r>
            <a:r>
              <a:rPr lang="es-MX" sz="1600" kern="0" dirty="0" smtClean="0">
                <a:latin typeface="Calibri" pitchFamily="34" charset="0"/>
              </a:rPr>
              <a:t>bajo </a:t>
            </a:r>
            <a:r>
              <a:rPr lang="es-MX" sz="1600" kern="0" dirty="0">
                <a:latin typeface="Calibri" pitchFamily="34" charset="0"/>
              </a:rPr>
              <a:t>principios de eficiencia, eficacia, economía, transparencia y honradez, y asegurar que los mismos </a:t>
            </a:r>
            <a:r>
              <a:rPr lang="es-MX" sz="1600" kern="0" dirty="0" smtClean="0">
                <a:latin typeface="Calibri" pitchFamily="34" charset="0"/>
              </a:rPr>
              <a:t>siempre </a:t>
            </a:r>
            <a:r>
              <a:rPr lang="es-MX" sz="1600" kern="0" dirty="0">
                <a:latin typeface="Calibri" pitchFamily="34" charset="0"/>
              </a:rPr>
              <a:t>sean destinados para satisfacer los objetivos que beneficien al </a:t>
            </a:r>
            <a:r>
              <a:rPr lang="es-MX" sz="1600" kern="0" dirty="0" smtClean="0">
                <a:latin typeface="Calibri" pitchFamily="34" charset="0"/>
              </a:rPr>
              <a:t>Estado.</a:t>
            </a:r>
          </a:p>
          <a:p>
            <a:pPr marL="0" indent="0"/>
            <a:endParaRPr lang="es-MX" sz="1600" kern="0" dirty="0" smtClean="0">
              <a:latin typeface="Calibri" pitchFamily="34" charset="0"/>
            </a:endParaRPr>
          </a:p>
          <a:p>
            <a:pPr marL="0" indent="0"/>
            <a:r>
              <a:rPr lang="es-MX" sz="1600" kern="0" dirty="0" smtClean="0">
                <a:latin typeface="Calibri" pitchFamily="34" charset="0"/>
              </a:rPr>
              <a:t>Además de que la contratación </a:t>
            </a:r>
            <a:r>
              <a:rPr lang="es-MX" sz="1600" kern="0" dirty="0">
                <a:latin typeface="Calibri" pitchFamily="34" charset="0"/>
              </a:rPr>
              <a:t>pública </a:t>
            </a:r>
            <a:r>
              <a:rPr lang="es-MX" sz="1600" kern="0" dirty="0" smtClean="0">
                <a:latin typeface="Calibri" pitchFamily="34" charset="0"/>
              </a:rPr>
              <a:t>de las </a:t>
            </a:r>
            <a:r>
              <a:rPr lang="es-MX" sz="1600" kern="0" dirty="0">
                <a:latin typeface="Calibri" pitchFamily="34" charset="0"/>
              </a:rPr>
              <a:t>adquisiciones, arrendamientos y enajenaciones de todo tipo de bienes, prestación de servicios de cualquier naturaleza y la contratación de obra </a:t>
            </a:r>
            <a:r>
              <a:rPr lang="es-MX" sz="1600" kern="0" dirty="0" smtClean="0">
                <a:latin typeface="Calibri" pitchFamily="34" charset="0"/>
              </a:rPr>
              <a:t>que se realicen deben asegurar las </a:t>
            </a:r>
            <a:r>
              <a:rPr lang="es-MX" sz="1600" kern="0" dirty="0">
                <a:latin typeface="Calibri" pitchFamily="34" charset="0"/>
              </a:rPr>
              <a:t>mejores condiciones </a:t>
            </a:r>
            <a:r>
              <a:rPr lang="es-MX" sz="1600" kern="0" dirty="0" smtClean="0">
                <a:latin typeface="Calibri" pitchFamily="34" charset="0"/>
              </a:rPr>
              <a:t>disponibles </a:t>
            </a:r>
            <a:r>
              <a:rPr lang="es-MX" sz="1600" kern="0" dirty="0">
                <a:latin typeface="Calibri" pitchFamily="34" charset="0"/>
              </a:rPr>
              <a:t>en cuanto a precio, calidad, financiamiento, oportunidad y demás circunstancias </a:t>
            </a:r>
            <a:r>
              <a:rPr lang="es-MX" sz="1600" kern="0" dirty="0" smtClean="0">
                <a:latin typeface="Calibri" pitchFamily="34" charset="0"/>
              </a:rPr>
              <a:t>pertinentes</a:t>
            </a:r>
            <a:endParaRPr lang="es-MX" sz="1600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72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sz="2200" dirty="0" smtClean="0">
                <a:latin typeface="Calibri" pitchFamily="34" charset="0"/>
              </a:rPr>
              <a:t>Procedimientos de Contratación</a:t>
            </a:r>
            <a:endParaRPr lang="es-MX" sz="2200" dirty="0">
              <a:latin typeface="Calibri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971601" y="1196752"/>
            <a:ext cx="7677100" cy="482453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/>
          <a:lstStyle/>
          <a:p>
            <a:endParaRPr lang="es-MX" dirty="0" smtClean="0">
              <a:latin typeface="+mn-lt"/>
            </a:endParaRPr>
          </a:p>
          <a:p>
            <a:endParaRPr lang="es-MX" dirty="0">
              <a:latin typeface="+mn-lt"/>
            </a:endParaRPr>
          </a:p>
          <a:p>
            <a:r>
              <a:rPr lang="es-MX" b="1" dirty="0" smtClean="0">
                <a:latin typeface="+mn-lt"/>
              </a:rPr>
              <a:t> </a:t>
            </a:r>
            <a:endParaRPr lang="es-MX" dirty="0">
              <a:latin typeface="+mn-lt"/>
            </a:endParaRPr>
          </a:p>
          <a:p>
            <a:pPr marL="0" indent="0"/>
            <a:endParaRPr lang="es-MX" dirty="0">
              <a:latin typeface="+mn-lt"/>
            </a:endParaRPr>
          </a:p>
          <a:p>
            <a:pPr marL="0" indent="0"/>
            <a:endParaRPr lang="es-MX" dirty="0" smtClean="0">
              <a:latin typeface="+mn-lt"/>
            </a:endParaRPr>
          </a:p>
          <a:p>
            <a:pPr marL="0" indent="0"/>
            <a:endParaRPr lang="es-MX" dirty="0" smtClean="0">
              <a:latin typeface="+mn-lt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A5A2-A3E0-4831-82CF-1154249AA94D}" type="slidenum">
              <a:rPr lang="es-MX" smtClean="0">
                <a:solidFill>
                  <a:srgbClr val="5F5F5F"/>
                </a:solidFill>
              </a:rPr>
              <a:pPr/>
              <a:t>13</a:t>
            </a:fld>
            <a:endParaRPr lang="es-MX" dirty="0">
              <a:solidFill>
                <a:srgbClr val="5F5F5F"/>
              </a:solidFill>
            </a:endParaRPr>
          </a:p>
        </p:txBody>
      </p:sp>
      <p:sp>
        <p:nvSpPr>
          <p:cNvPr id="7" name="Rectangle 19"/>
          <p:cNvSpPr/>
          <p:nvPr/>
        </p:nvSpPr>
        <p:spPr>
          <a:xfrm>
            <a:off x="2699792" y="1660176"/>
            <a:ext cx="5544616" cy="16968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Calibri" pitchFamily="34" charset="0"/>
              </a:rPr>
              <a:t>Sólo podrán participar personas de nacionalidad </a:t>
            </a:r>
            <a:r>
              <a:rPr lang="es-MX" dirty="0" smtClean="0">
                <a:solidFill>
                  <a:schemeClr val="tx1"/>
                </a:solidFill>
                <a:latin typeface="Calibri" pitchFamily="34" charset="0"/>
              </a:rPr>
              <a:t>mexicana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Calibri" pitchFamily="34" charset="0"/>
              </a:rPr>
              <a:t>En el caso de adquisiciones, adicionalmente los </a:t>
            </a:r>
            <a:r>
              <a:rPr lang="es-MX" dirty="0">
                <a:solidFill>
                  <a:schemeClr val="tx1"/>
                </a:solidFill>
                <a:latin typeface="Calibri" pitchFamily="34" charset="0"/>
              </a:rPr>
              <a:t>bienes a adquirir </a:t>
            </a:r>
            <a:r>
              <a:rPr lang="es-MX" dirty="0" smtClean="0">
                <a:solidFill>
                  <a:schemeClr val="tx1"/>
                </a:solidFill>
                <a:latin typeface="Calibri" pitchFamily="34" charset="0"/>
              </a:rPr>
              <a:t>deben ser producidos </a:t>
            </a:r>
            <a:r>
              <a:rPr lang="es-MX" dirty="0">
                <a:solidFill>
                  <a:schemeClr val="tx1"/>
                </a:solidFill>
                <a:latin typeface="Calibri" pitchFamily="34" charset="0"/>
              </a:rPr>
              <a:t>en </a:t>
            </a:r>
            <a:r>
              <a:rPr lang="es-MX" dirty="0" smtClean="0">
                <a:solidFill>
                  <a:schemeClr val="tx1"/>
                </a:solidFill>
                <a:latin typeface="Calibri" pitchFamily="34" charset="0"/>
              </a:rPr>
              <a:t>México y contar con un mínimo de 65% de contenido nacional</a:t>
            </a:r>
            <a:endParaRPr lang="es-MX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323528" y="1660176"/>
            <a:ext cx="2160240" cy="1696816"/>
          </a:xfrm>
          <a:prstGeom prst="homePlate">
            <a:avLst>
              <a:gd name="adj" fmla="val 208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rgbClr val="FF0000"/>
                </a:solidFill>
                <a:latin typeface="Calibri" pitchFamily="34" charset="0"/>
              </a:rPr>
              <a:t>Nacionales</a:t>
            </a:r>
            <a:endParaRPr lang="es-MX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23528" y="3980261"/>
            <a:ext cx="2160240" cy="1696816"/>
          </a:xfrm>
          <a:prstGeom prst="homePlate">
            <a:avLst>
              <a:gd name="adj" fmla="val 208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rgbClr val="FF0000"/>
                </a:solidFill>
                <a:latin typeface="Calibri" pitchFamily="34" charset="0"/>
              </a:rPr>
              <a:t>Internacionales</a:t>
            </a:r>
            <a:endParaRPr lang="es-MX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Rectangle 19"/>
          <p:cNvSpPr/>
          <p:nvPr/>
        </p:nvSpPr>
        <p:spPr>
          <a:xfrm>
            <a:off x="2695997" y="3964432"/>
            <a:ext cx="5544616" cy="16968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Calibri" pitchFamily="34" charset="0"/>
              </a:rPr>
              <a:t>Pueden participar  tanto personas de nacionalidad mexicana como extranjera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Calibri" pitchFamily="34" charset="0"/>
              </a:rPr>
              <a:t>En el caso de adquisiciones, los </a:t>
            </a:r>
            <a:r>
              <a:rPr lang="es-MX" dirty="0">
                <a:solidFill>
                  <a:schemeClr val="tx1"/>
                </a:solidFill>
                <a:latin typeface="Calibri" pitchFamily="34" charset="0"/>
              </a:rPr>
              <a:t>bienes a adquirir </a:t>
            </a:r>
            <a:r>
              <a:rPr lang="es-MX" dirty="0" smtClean="0">
                <a:solidFill>
                  <a:schemeClr val="tx1"/>
                </a:solidFill>
                <a:latin typeface="Calibri" pitchFamily="34" charset="0"/>
              </a:rPr>
              <a:t>pueden ser de origen nacional o extranjero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Calibri" pitchFamily="34" charset="0"/>
              </a:rPr>
              <a:t>En el caso de obra pública, es posible solicitar mínimos de contenido nacional, hasta 40%</a:t>
            </a:r>
            <a:endParaRPr lang="es-MX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8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A5A2-A3E0-4831-82CF-1154249AA94D}" type="slidenum">
              <a:rPr lang="es-MX" smtClean="0">
                <a:solidFill>
                  <a:srgbClr val="5F5F5F"/>
                </a:solidFill>
              </a:rPr>
              <a:pPr/>
              <a:t>14</a:t>
            </a:fld>
            <a:endParaRPr lang="es-MX" dirty="0">
              <a:solidFill>
                <a:srgbClr val="5F5F5F"/>
              </a:solidFill>
            </a:endParaRPr>
          </a:p>
        </p:txBody>
      </p:sp>
      <p:sp>
        <p:nvSpPr>
          <p:cNvPr id="24" name="1 Título"/>
          <p:cNvSpPr>
            <a:spLocks noGrp="1"/>
          </p:cNvSpPr>
          <p:nvPr>
            <p:ph type="title"/>
          </p:nvPr>
        </p:nvSpPr>
        <p:spPr>
          <a:xfrm>
            <a:off x="2108200" y="274638"/>
            <a:ext cx="6559550" cy="514350"/>
          </a:xfrm>
        </p:spPr>
        <p:txBody>
          <a:bodyPr>
            <a:normAutofit/>
          </a:bodyPr>
          <a:lstStyle/>
          <a:p>
            <a:pPr algn="r"/>
            <a:r>
              <a:rPr lang="es-MX" sz="2200" dirty="0" smtClean="0">
                <a:latin typeface="Calibri" pitchFamily="34" charset="0"/>
              </a:rPr>
              <a:t>Procedimientos de contratación por tipo de suministro</a:t>
            </a:r>
            <a:endParaRPr lang="es-MX" sz="2200" dirty="0"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7924785"/>
              </p:ext>
            </p:extLst>
          </p:nvPr>
        </p:nvGraphicFramePr>
        <p:xfrm>
          <a:off x="533400" y="1277848"/>
          <a:ext cx="785502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376"/>
                <a:gridCol w="5832648"/>
              </a:tblGrid>
              <a:tr h="476648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Adquisición de bienes muebles</a:t>
                      </a:r>
                      <a:endParaRPr lang="es-MX" b="1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La compra de bienes que por su naturaleza, pueden trasladarse de un lugar a otro</a:t>
                      </a:r>
                      <a:endParaRPr lang="es-MX" b="0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2210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Arrendamientos</a:t>
                      </a:r>
                      <a:endParaRPr lang="es-MX" b="1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latin typeface="Calibri" pitchFamily="34" charset="0"/>
                          <a:cs typeface="+mn-cs"/>
                        </a:rPr>
                        <a:t>Contrato mediante el cual se adquiere el derecho de uso y goce de un bien por un tiempo contra el pago de un precio cierto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2210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Servicios</a:t>
                      </a:r>
                      <a:endParaRPr lang="es-MX" b="1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latin typeface="Calibri" pitchFamily="34" charset="0"/>
                          <a:cs typeface="+mn-cs"/>
                        </a:rPr>
                        <a:t>Actividad que realiza un proveedor en un determinado plazo y teniendo como contraprestación un pago cierto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3489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Obra pública</a:t>
                      </a:r>
                      <a:endParaRPr lang="es-MX" b="1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latin typeface="Calibri" pitchFamily="34" charset="0"/>
                          <a:cs typeface="+mn-cs"/>
                        </a:rPr>
                        <a:t>Son los trabajos que tengan por objeto construir, instalar, ampliar, adecuar, remodelar, restaurar, conservar, modificar y demoler bienes inmuebles</a:t>
                      </a:r>
                      <a:endParaRPr lang="es-MX" b="0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6048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Servicios relacionados con la obra pública</a:t>
                      </a:r>
                      <a:endParaRPr lang="es-MX" b="1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latin typeface="Calibri" pitchFamily="34" charset="0"/>
                          <a:cs typeface="+mn-cs"/>
                        </a:rPr>
                        <a:t>Trabajos</a:t>
                      </a:r>
                      <a:r>
                        <a:rPr lang="es-MX" baseline="0" dirty="0" smtClean="0">
                          <a:latin typeface="Calibri" pitchFamily="34" charset="0"/>
                          <a:cs typeface="+mn-cs"/>
                        </a:rPr>
                        <a:t> por</a:t>
                      </a:r>
                      <a:r>
                        <a:rPr lang="es-MX" dirty="0" smtClean="0">
                          <a:latin typeface="Calibri" pitchFamily="34" charset="0"/>
                          <a:cs typeface="+mn-cs"/>
                        </a:rPr>
                        <a:t> diseñar y calcular los elementos que integran un proyecto de obra pública, los estudios, asesorías y consultorías vinculadas; supervisión de su ejecución y estudios para rehabilitar, corregir o incrementar la eficiencia de instalaciones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984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048078" cy="634082"/>
          </a:xfrm>
        </p:spPr>
        <p:txBody>
          <a:bodyPr>
            <a:noAutofit/>
          </a:bodyPr>
          <a:lstStyle/>
          <a:p>
            <a:pPr algn="r"/>
            <a:r>
              <a:rPr lang="es-ES_tradnl" sz="2200" dirty="0" smtClean="0">
                <a:latin typeface="Calibri" pitchFamily="34" charset="0"/>
              </a:rPr>
              <a:t>Requisitos para participar en procedimientos </a:t>
            </a:r>
            <a:br>
              <a:rPr lang="es-ES_tradnl" sz="2200" dirty="0" smtClean="0">
                <a:latin typeface="Calibri" pitchFamily="34" charset="0"/>
              </a:rPr>
            </a:br>
            <a:r>
              <a:rPr lang="es-ES_tradnl" sz="2200" dirty="0" smtClean="0">
                <a:latin typeface="Calibri" pitchFamily="34" charset="0"/>
              </a:rPr>
              <a:t>de contratación</a:t>
            </a:r>
            <a:endParaRPr lang="es-MX" sz="2200" dirty="0">
              <a:latin typeface="Calibri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A5A2-A3E0-4831-82CF-1154249AA94D}" type="slidenum">
              <a:rPr lang="es-MX" smtClean="0">
                <a:solidFill>
                  <a:srgbClr val="5F5F5F"/>
                </a:solidFill>
                <a:latin typeface="Calibri" pitchFamily="34" charset="0"/>
              </a:rPr>
              <a:pPr/>
              <a:t>15</a:t>
            </a:fld>
            <a:endParaRPr lang="es-MX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568" y="1124744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MX" sz="2000" dirty="0" smtClean="0">
                <a:latin typeface="Calibri" pitchFamily="34" charset="0"/>
                <a:cs typeface="Arial" pitchFamily="34" charset="0"/>
              </a:rPr>
              <a:t>Acreditar </a:t>
            </a:r>
            <a:r>
              <a:rPr lang="es-MX" sz="2000" dirty="0">
                <a:latin typeface="Calibri" pitchFamily="34" charset="0"/>
                <a:cs typeface="Arial" pitchFamily="34" charset="0"/>
              </a:rPr>
              <a:t>su existencia legal y personalidad jurídica</a:t>
            </a:r>
            <a:endParaRPr lang="es-ES_tradnl" sz="2000" dirty="0">
              <a:latin typeface="Calibri" pitchFamily="34" charset="0"/>
              <a:cs typeface="Arial" pitchFamily="34" charset="0"/>
            </a:endParaRPr>
          </a:p>
          <a:p>
            <a:pPr marL="285750" lvl="2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ES_tradnl" sz="2000" dirty="0">
                <a:latin typeface="Calibri" pitchFamily="34" charset="0"/>
                <a:cs typeface="Arial" pitchFamily="34" charset="0"/>
              </a:rPr>
              <a:t>Contar con el objeto social o actividad comercial o profesional acorde al procedimiento en el que se tenga interés de participar.</a:t>
            </a:r>
          </a:p>
          <a:p>
            <a:pPr marL="285750" lvl="2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MX" sz="2000" dirty="0" smtClean="0">
                <a:latin typeface="Calibri" pitchFamily="34" charset="0"/>
                <a:cs typeface="Arial" pitchFamily="34" charset="0"/>
              </a:rPr>
              <a:t>Cumplir con sus obligaciones Fiscales. Si bien no es requisito para participar en el procedimiento de contratación, de manera previa a la formalización de los contratos deberá presentar la documentación respecto del cumplimiento de sus obligaciones ante el SAT</a:t>
            </a:r>
          </a:p>
          <a:p>
            <a:pPr marL="285750" lvl="2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ES_tradnl" sz="2000" dirty="0" smtClean="0">
                <a:latin typeface="Calibri" pitchFamily="34" charset="0"/>
                <a:cs typeface="Arial" pitchFamily="34" charset="0"/>
              </a:rPr>
              <a:t>En procedimientos bajo el Régimen General</a:t>
            </a:r>
          </a:p>
          <a:p>
            <a:pPr marL="742950" lvl="3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ES_tradnl" sz="2000" dirty="0" smtClean="0">
                <a:latin typeface="Calibri" pitchFamily="34" charset="0"/>
                <a:cs typeface="Arial" pitchFamily="34" charset="0"/>
              </a:rPr>
              <a:t>No </a:t>
            </a:r>
            <a:r>
              <a:rPr lang="es-ES_tradnl" sz="2000" dirty="0">
                <a:latin typeface="Calibri" pitchFamily="34" charset="0"/>
                <a:cs typeface="Arial" pitchFamily="34" charset="0"/>
              </a:rPr>
              <a:t>encontrarse en alguno de los supuestos establecidos por los artículos 50 y 60 de la LAASSP</a:t>
            </a:r>
          </a:p>
          <a:p>
            <a:pPr marL="742950" lvl="3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MX" sz="2000" dirty="0" smtClean="0">
                <a:latin typeface="Calibri" pitchFamily="34" charset="0"/>
                <a:cs typeface="Arial" pitchFamily="34" charset="0"/>
              </a:rPr>
              <a:t>Presentar </a:t>
            </a:r>
            <a:r>
              <a:rPr lang="es-MX" sz="2000" dirty="0">
                <a:latin typeface="Calibri" pitchFamily="34" charset="0"/>
                <a:cs typeface="Arial" pitchFamily="34" charset="0"/>
              </a:rPr>
              <a:t>una declaración de </a:t>
            </a:r>
            <a:r>
              <a:rPr lang="es-MX" sz="2000" dirty="0" smtClean="0">
                <a:latin typeface="Calibri" pitchFamily="34" charset="0"/>
                <a:cs typeface="Arial" pitchFamily="34" charset="0"/>
              </a:rPr>
              <a:t>integridad</a:t>
            </a:r>
            <a:endParaRPr lang="es-MX" sz="2000" dirty="0">
              <a:latin typeface="Calibri" pitchFamily="34" charset="0"/>
              <a:cs typeface="Arial" pitchFamily="34" charset="0"/>
            </a:endParaRPr>
          </a:p>
          <a:p>
            <a:pPr marL="742950" lvl="3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MX" sz="2000" dirty="0" smtClean="0">
                <a:latin typeface="Calibri" pitchFamily="34" charset="0"/>
                <a:cs typeface="Arial" pitchFamily="34" charset="0"/>
              </a:rPr>
              <a:t>Estar registrado en el sistema </a:t>
            </a:r>
            <a:r>
              <a:rPr lang="es-MX" sz="2000" dirty="0" err="1" smtClean="0">
                <a:latin typeface="Calibri" pitchFamily="34" charset="0"/>
                <a:cs typeface="Arial" pitchFamily="34" charset="0"/>
              </a:rPr>
              <a:t>CompraNet</a:t>
            </a:r>
            <a:r>
              <a:rPr lang="es-MX" sz="2000" dirty="0" smtClean="0">
                <a:latin typeface="Calibri" pitchFamily="34" charset="0"/>
                <a:cs typeface="Arial" pitchFamily="34" charset="0"/>
              </a:rPr>
              <a:t> 5.0</a:t>
            </a:r>
          </a:p>
        </p:txBody>
      </p:sp>
    </p:spTree>
    <p:extLst>
      <p:ext uri="{BB962C8B-B14F-4D97-AF65-F5344CB8AC3E}">
        <p14:creationId xmlns:p14="http://schemas.microsoft.com/office/powerpoint/2010/main" xmlns="" val="391923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431801" y="1482794"/>
            <a:ext cx="8216900" cy="29136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endParaRPr lang="es-MX" sz="2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Antecedentes</a:t>
            </a:r>
            <a:endParaRPr lang="es-MX" sz="2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Qué compra Pemex</a:t>
            </a:r>
          </a:p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Procedimientos de contratación</a:t>
            </a:r>
          </a:p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Publicación de los procedimientos de contratación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A5A2-A3E0-4831-82CF-1154249AA94D}" type="slidenum">
              <a:rPr lang="es-MX" smtClean="0">
                <a:solidFill>
                  <a:srgbClr val="5F5F5F"/>
                </a:solidFill>
              </a:rPr>
              <a:pPr/>
              <a:t>16</a:t>
            </a:fld>
            <a:endParaRPr lang="es-MX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58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A5A2-A3E0-4831-82CF-1154249AA94D}" type="slidenum">
              <a:rPr lang="es-MX" smtClean="0">
                <a:solidFill>
                  <a:srgbClr val="5F5F5F"/>
                </a:solidFill>
                <a:latin typeface="Calibri" pitchFamily="34" charset="0"/>
              </a:rPr>
              <a:pPr/>
              <a:t>17</a:t>
            </a:fld>
            <a:endParaRPr lang="es-MX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30939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Calibri" pitchFamily="34" charset="0"/>
              </a:rPr>
              <a:t>Con el fin de que las empresas se preparen para poder participar en las contrataciones que realizará Petróleos Mexicanos, se publican las </a:t>
            </a:r>
            <a:r>
              <a:rPr lang="es-MX" sz="2000" dirty="0" smtClean="0">
                <a:latin typeface="Calibri" pitchFamily="34" charset="0"/>
              </a:rPr>
              <a:t>convocatorias para dar a conocer sus requerimientos de contratación, las cuales están disponibles para todo el público.</a:t>
            </a:r>
            <a:endParaRPr lang="es-MX" sz="20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808" y="2571099"/>
            <a:ext cx="1980221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alibri" pitchFamily="34" charset="0"/>
              </a:rPr>
              <a:t>Régimen Especial</a:t>
            </a:r>
            <a:endParaRPr lang="es-MX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3808" y="5148504"/>
            <a:ext cx="1980221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alibri" pitchFamily="34" charset="0"/>
              </a:rPr>
              <a:t>Régimen General</a:t>
            </a:r>
            <a:endParaRPr lang="es-MX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3795235"/>
            <a:ext cx="1980221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alibri" pitchFamily="34" charset="0"/>
              </a:rPr>
              <a:t>Licitaciones Públicas</a:t>
            </a:r>
            <a:endParaRPr lang="es-MX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0" name="Elbow Connector 9"/>
          <p:cNvCxnSpPr>
            <a:stCxn id="8" idx="3"/>
            <a:endCxn id="6" idx="1"/>
          </p:cNvCxnSpPr>
          <p:nvPr/>
        </p:nvCxnSpPr>
        <p:spPr>
          <a:xfrm flipV="1">
            <a:off x="2375757" y="2967143"/>
            <a:ext cx="468051" cy="122413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3"/>
            <a:endCxn id="7" idx="1"/>
          </p:cNvCxnSpPr>
          <p:nvPr/>
        </p:nvCxnSpPr>
        <p:spPr>
          <a:xfrm>
            <a:off x="2375757" y="4191279"/>
            <a:ext cx="468051" cy="135326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04048" y="257109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alibri" pitchFamily="34" charset="0"/>
              </a:rPr>
              <a:t>Se publica en la página de internet de cada Organismo Subsidiario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1168" y="5298111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alibri" pitchFamily="34" charset="0"/>
              </a:rPr>
              <a:t>Se publica en Compranet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45134" y="3363187"/>
            <a:ext cx="2158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Calibri" pitchFamily="34" charset="0"/>
              </a:rPr>
              <a:t>Bienes y servicios para la operación, por ejemplo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MX" sz="1400" dirty="0" smtClean="0">
                <a:latin typeface="Calibri" pitchFamily="34" charset="0"/>
              </a:rPr>
              <a:t>Válvulas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MX" sz="1400" dirty="0" smtClean="0">
                <a:latin typeface="Calibri" pitchFamily="34" charset="0"/>
              </a:rPr>
              <a:t>Herramientas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MX" sz="1400" dirty="0" smtClean="0">
                <a:latin typeface="Calibri" pitchFamily="34" charset="0"/>
              </a:rPr>
              <a:t>Mantenimiento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MX" sz="1400" dirty="0" smtClean="0">
                <a:latin typeface="Calibri" pitchFamily="34" charset="0"/>
              </a:rPr>
              <a:t>Operación</a:t>
            </a:r>
            <a:endParaRPr lang="es-MX" sz="14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1438" y="5987895"/>
            <a:ext cx="2004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Calibri" pitchFamily="34" charset="0"/>
              </a:rPr>
              <a:t>Diferentes a la operación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95537" y="3219171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Calibri" pitchFamily="34" charset="0"/>
              </a:rPr>
              <a:t>Diario Oficial de la Federación</a:t>
            </a:r>
            <a:endParaRPr lang="es-MX" sz="1600" b="1" dirty="0">
              <a:latin typeface="Calibr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267744" y="116632"/>
            <a:ext cx="643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rgbClr val="CD0040"/>
                </a:solidFill>
                <a:latin typeface="Calibri" pitchFamily="34" charset="0"/>
                <a:cs typeface="Calibri" pitchFamily="34" charset="0"/>
              </a:rPr>
              <a:t>Dependiendo del régimen se publican los procedimientos de contratación</a:t>
            </a:r>
            <a:endParaRPr lang="es-MX" sz="2400" dirty="0">
              <a:solidFill>
                <a:srgbClr val="CD004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86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0"/>
          <p:cNvSpPr/>
          <p:nvPr/>
        </p:nvSpPr>
        <p:spPr>
          <a:xfrm>
            <a:off x="359635" y="3749459"/>
            <a:ext cx="4068349" cy="2704216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0"/>
            <a:ext cx="6400006" cy="908720"/>
          </a:xfrm>
        </p:spPr>
        <p:txBody>
          <a:bodyPr/>
          <a:lstStyle/>
          <a:p>
            <a:pPr algn="r"/>
            <a:r>
              <a:rPr lang="es-MX" sz="2200" dirty="0" smtClean="0">
                <a:latin typeface="Calibri" pitchFamily="34" charset="0"/>
              </a:rPr>
              <a:t>Difusión de procedimientos de contratación bajo </a:t>
            </a:r>
            <a:r>
              <a:rPr lang="es-MX" sz="2200" u="sng" dirty="0" smtClean="0">
                <a:latin typeface="Calibri" pitchFamily="34" charset="0"/>
              </a:rPr>
              <a:t>Régimen Especial</a:t>
            </a:r>
            <a:endParaRPr lang="es-MX" sz="2200" u="sng" dirty="0">
              <a:latin typeface="Calibri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6216" y="6413755"/>
            <a:ext cx="2133600" cy="288925"/>
          </a:xfrm>
          <a:prstGeom prst="rect">
            <a:avLst/>
          </a:prstGeom>
        </p:spPr>
        <p:txBody>
          <a:bodyPr/>
          <a:lstStyle/>
          <a:p>
            <a:fld id="{4E52A5A2-A3E0-4831-82CF-1154249AA94D}" type="slidenum">
              <a:rPr lang="es-MX" smtClean="0">
                <a:solidFill>
                  <a:srgbClr val="5F5F5F"/>
                </a:solidFill>
              </a:rPr>
              <a:pPr/>
              <a:t>18</a:t>
            </a:fld>
            <a:endParaRPr lang="es-MX" dirty="0">
              <a:solidFill>
                <a:srgbClr val="5F5F5F"/>
              </a:solidFill>
            </a:endParaRPr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 bwMode="auto">
          <a:xfrm>
            <a:off x="4499992" y="1268760"/>
            <a:ext cx="406834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1400" i="1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r>
              <a:rPr lang="es-MX" sz="1600" dirty="0"/>
              <a:t>http://</a:t>
            </a:r>
            <a:r>
              <a:rPr lang="es-MX" sz="1600" dirty="0" smtClean="0"/>
              <a:t>www.comercialrefinacion.pemex.com/portal/sccgi001/controlador?Destino=sccgi001_01.jsp</a:t>
            </a:r>
            <a:endParaRPr lang="es-MX" sz="1600" dirty="0"/>
          </a:p>
        </p:txBody>
      </p:sp>
      <p:sp>
        <p:nvSpPr>
          <p:cNvPr id="22" name="2 Marcador de contenido">
            <a:hlinkClick r:id="rId2"/>
          </p:cNvPr>
          <p:cNvSpPr txBox="1">
            <a:spLocks/>
          </p:cNvSpPr>
          <p:nvPr/>
        </p:nvSpPr>
        <p:spPr bwMode="auto">
          <a:xfrm>
            <a:off x="359636" y="1240289"/>
            <a:ext cx="399634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1400" i="1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r>
              <a:rPr lang="es-MX" sz="1600" dirty="0" smtClean="0"/>
              <a:t>http://www.pep.pemex.com/Licitaciones/Paginas/licitaciones_vigentes.aspx</a:t>
            </a:r>
            <a:endParaRPr lang="es-MX" sz="1600" dirty="0"/>
          </a:p>
        </p:txBody>
      </p:sp>
      <p:sp>
        <p:nvSpPr>
          <p:cNvPr id="25" name="TextBox 21"/>
          <p:cNvSpPr txBox="1"/>
          <p:nvPr/>
        </p:nvSpPr>
        <p:spPr>
          <a:xfrm>
            <a:off x="611560" y="93020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Calibri" pitchFamily="34" charset="0"/>
              </a:rPr>
              <a:t>Pemex Exploración y Producción</a:t>
            </a:r>
            <a:endParaRPr lang="es-MX" sz="16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22" t="10738" r="47269" b="50618"/>
          <a:stretch/>
        </p:blipFill>
        <p:spPr bwMode="auto">
          <a:xfrm>
            <a:off x="1150004" y="1814704"/>
            <a:ext cx="2747187" cy="17749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29" t="11108" r="50321" b="52997"/>
          <a:stretch/>
        </p:blipFill>
        <p:spPr bwMode="auto">
          <a:xfrm>
            <a:off x="5425225" y="2024516"/>
            <a:ext cx="2535521" cy="1619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2 Marcador de contenido">
            <a:hlinkClick r:id="rId2"/>
          </p:cNvPr>
          <p:cNvSpPr txBox="1">
            <a:spLocks/>
          </p:cNvSpPr>
          <p:nvPr/>
        </p:nvSpPr>
        <p:spPr bwMode="auto">
          <a:xfrm>
            <a:off x="359635" y="4037763"/>
            <a:ext cx="399634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1400" i="1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r>
              <a:rPr lang="es-MX" sz="1600" dirty="0" smtClean="0"/>
              <a:t>http://www.gas.pemex.com/PGPB/</a:t>
            </a:r>
            <a:r>
              <a:rPr lang="es-MX" sz="1600" dirty="0" err="1" smtClean="0"/>
              <a:t>Información+clientes+y+proveedores</a:t>
            </a:r>
            <a:r>
              <a:rPr lang="es-MX" sz="1600" dirty="0" smtClean="0"/>
              <a:t>/Licitaciones/</a:t>
            </a:r>
            <a:endParaRPr lang="es-MX" sz="1600" dirty="0"/>
          </a:p>
        </p:txBody>
      </p:sp>
      <p:sp>
        <p:nvSpPr>
          <p:cNvPr id="32" name="TextBox 30"/>
          <p:cNvSpPr txBox="1"/>
          <p:nvPr/>
        </p:nvSpPr>
        <p:spPr>
          <a:xfrm>
            <a:off x="320530" y="3717032"/>
            <a:ext cx="3576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Calibri" pitchFamily="34" charset="0"/>
              </a:rPr>
              <a:t>Pemex Gas y Petroquímica Básica</a:t>
            </a:r>
            <a:endParaRPr lang="es-MX" sz="16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30" t="11490" r="46710" b="55983"/>
          <a:stretch/>
        </p:blipFill>
        <p:spPr bwMode="auto">
          <a:xfrm>
            <a:off x="946812" y="4669867"/>
            <a:ext cx="2821985" cy="168750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5"/>
          <p:cNvSpPr txBox="1"/>
          <p:nvPr/>
        </p:nvSpPr>
        <p:spPr>
          <a:xfrm>
            <a:off x="4530883" y="3717032"/>
            <a:ext cx="416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Calibri" pitchFamily="34" charset="0"/>
              </a:rPr>
              <a:t>Pemex  Petroquímica</a:t>
            </a:r>
            <a:endParaRPr lang="es-MX" sz="16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6" name="2 Marcador de contenido">
            <a:hlinkClick r:id="rId2"/>
          </p:cNvPr>
          <p:cNvSpPr txBox="1">
            <a:spLocks/>
          </p:cNvSpPr>
          <p:nvPr/>
        </p:nvSpPr>
        <p:spPr bwMode="auto">
          <a:xfrm>
            <a:off x="4524794" y="3893747"/>
            <a:ext cx="400764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1400" i="1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r>
              <a:rPr lang="es-MX" sz="1600" dirty="0" smtClean="0">
                <a:hlinkClick r:id="rId6"/>
              </a:rPr>
              <a:t>http://www.ptq.pemex.com/Paginas/default.aspx</a:t>
            </a:r>
            <a:endParaRPr lang="es-MX" sz="1600" dirty="0" smtClean="0"/>
          </a:p>
          <a:p>
            <a:r>
              <a:rPr lang="es-MX" sz="1600" dirty="0" smtClean="0"/>
              <a:t>Opción «Procedimientos de contratación»</a:t>
            </a:r>
            <a:endParaRPr lang="es-MX" sz="1600" dirty="0"/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1329" r="50180" b="53349"/>
          <a:stretch/>
        </p:blipFill>
        <p:spPr bwMode="auto">
          <a:xfrm>
            <a:off x="5250422" y="4731285"/>
            <a:ext cx="2711500" cy="16716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20"/>
          <p:cNvSpPr/>
          <p:nvPr/>
        </p:nvSpPr>
        <p:spPr>
          <a:xfrm>
            <a:off x="359635" y="980728"/>
            <a:ext cx="4068349" cy="270421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MX" dirty="0"/>
          </a:p>
        </p:txBody>
      </p:sp>
      <p:sp>
        <p:nvSpPr>
          <p:cNvPr id="39" name="TextBox 21"/>
          <p:cNvSpPr txBox="1"/>
          <p:nvPr/>
        </p:nvSpPr>
        <p:spPr>
          <a:xfrm>
            <a:off x="4586821" y="930206"/>
            <a:ext cx="405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Calibri" pitchFamily="34" charset="0"/>
              </a:rPr>
              <a:t>Pemex Refinación</a:t>
            </a:r>
            <a:endParaRPr lang="es-MX" sz="16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0" name="Rectangle 20"/>
          <p:cNvSpPr/>
          <p:nvPr/>
        </p:nvSpPr>
        <p:spPr>
          <a:xfrm>
            <a:off x="4498544" y="3749459"/>
            <a:ext cx="4068349" cy="270421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MX" dirty="0"/>
          </a:p>
        </p:txBody>
      </p:sp>
      <p:sp>
        <p:nvSpPr>
          <p:cNvPr id="42" name="Rectangle 20"/>
          <p:cNvSpPr/>
          <p:nvPr/>
        </p:nvSpPr>
        <p:spPr>
          <a:xfrm>
            <a:off x="4498544" y="974223"/>
            <a:ext cx="4068349" cy="270421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99907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472014" cy="600348"/>
          </a:xfrm>
        </p:spPr>
        <p:txBody>
          <a:bodyPr>
            <a:noAutofit/>
          </a:bodyPr>
          <a:lstStyle/>
          <a:p>
            <a:pPr algn="r"/>
            <a:r>
              <a:rPr lang="es-MX" sz="2200" dirty="0">
                <a:latin typeface="Calibri" pitchFamily="34" charset="0"/>
              </a:rPr>
              <a:t>Difusión de procedimientos de contratación bajo </a:t>
            </a:r>
            <a:r>
              <a:rPr lang="es-MX" sz="2200" u="sng" dirty="0">
                <a:latin typeface="Calibri" pitchFamily="34" charset="0"/>
              </a:rPr>
              <a:t>Régimen </a:t>
            </a:r>
            <a:r>
              <a:rPr lang="es-MX" sz="2200" u="sng" dirty="0" smtClean="0">
                <a:latin typeface="Calibri" pitchFamily="34" charset="0"/>
              </a:rPr>
              <a:t>General</a:t>
            </a:r>
            <a:endParaRPr lang="es-MX" sz="2200" u="sng" dirty="0">
              <a:latin typeface="Calibri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431801" y="1013098"/>
            <a:ext cx="8216900" cy="1435855"/>
          </a:xfrm>
          <a:prstGeom prst="rect">
            <a:avLst/>
          </a:prstGeom>
        </p:spPr>
        <p:txBody>
          <a:bodyPr/>
          <a:lstStyle/>
          <a:p>
            <a:pPr marL="0" indent="0" algn="just"/>
            <a:r>
              <a:rPr lang="es-MX" sz="1800" dirty="0">
                <a:latin typeface="Calibri" pitchFamily="34" charset="0"/>
              </a:rPr>
              <a:t>Petróleos Mexicanos difunde a través del sistema Compranet los </a:t>
            </a:r>
            <a:r>
              <a:rPr lang="es-MX" sz="1800" dirty="0" smtClean="0">
                <a:latin typeface="Calibri" pitchFamily="34" charset="0"/>
              </a:rPr>
              <a:t>trámites </a:t>
            </a:r>
            <a:r>
              <a:rPr lang="es-MX" sz="1800" dirty="0">
                <a:latin typeface="Calibri" pitchFamily="34" charset="0"/>
              </a:rPr>
              <a:t>de contratación de licitación pública, la invitación a cuando menos tres personas y adjudicación </a:t>
            </a:r>
            <a:r>
              <a:rPr lang="es-MX" sz="1800" dirty="0" smtClean="0">
                <a:latin typeface="Calibri" pitchFamily="34" charset="0"/>
              </a:rPr>
              <a:t>directa. </a:t>
            </a:r>
            <a:r>
              <a:rPr lang="es-MX" sz="1800" dirty="0">
                <a:latin typeface="Calibri" pitchFamily="34" charset="0"/>
                <a:hlinkClick r:id="rId2"/>
              </a:rPr>
              <a:t>www.compranet.gob.mx</a:t>
            </a:r>
            <a:r>
              <a:rPr lang="es-MX" sz="1800" dirty="0">
                <a:latin typeface="Calibri" pitchFamily="34" charset="0"/>
              </a:rPr>
              <a:t> </a:t>
            </a:r>
          </a:p>
          <a:p>
            <a:pPr marL="0" indent="0"/>
            <a:r>
              <a:rPr lang="es-MX" sz="1800" dirty="0">
                <a:latin typeface="Calibri" pitchFamily="34" charset="0"/>
              </a:rPr>
              <a:t>Sección “difusión de procedimientos”</a:t>
            </a:r>
          </a:p>
          <a:p>
            <a:endParaRPr lang="es-MX" sz="1800" dirty="0">
              <a:latin typeface="Calibri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A5A2-A3E0-4831-82CF-1154249AA94D}" type="slidenum">
              <a:rPr lang="es-MX" smtClean="0">
                <a:solidFill>
                  <a:srgbClr val="5F5F5F"/>
                </a:solidFill>
                <a:latin typeface="Calibri" pitchFamily="34" charset="0"/>
              </a:rPr>
              <a:pPr/>
              <a:t>19</a:t>
            </a:fld>
            <a:endParaRPr lang="es-MX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08" t="10827" r="10050" b="17390"/>
          <a:stretch/>
        </p:blipFill>
        <p:spPr bwMode="auto">
          <a:xfrm>
            <a:off x="2051720" y="2453258"/>
            <a:ext cx="5142031" cy="299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39552" y="5446965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alibri" pitchFamily="34" charset="0"/>
              </a:rPr>
              <a:t>Además, </a:t>
            </a:r>
            <a:r>
              <a:rPr lang="es-MX" dirty="0" smtClean="0">
                <a:latin typeface="Calibri" pitchFamily="34" charset="0"/>
              </a:rPr>
              <a:t>los martes y jueves Pemex </a:t>
            </a:r>
            <a:r>
              <a:rPr lang="es-MX" dirty="0">
                <a:latin typeface="Calibri" pitchFamily="34" charset="0"/>
              </a:rPr>
              <a:t>publica en el Diario Oficial </a:t>
            </a:r>
            <a:r>
              <a:rPr lang="es-MX" dirty="0" smtClean="0">
                <a:latin typeface="Calibri" pitchFamily="34" charset="0"/>
              </a:rPr>
              <a:t>de la Federación todas </a:t>
            </a:r>
            <a:r>
              <a:rPr lang="es-MX" dirty="0">
                <a:latin typeface="Calibri" pitchFamily="34" charset="0"/>
              </a:rPr>
              <a:t>las convocatorias de licitaciones </a:t>
            </a:r>
            <a:r>
              <a:rPr lang="es-MX" dirty="0" smtClean="0">
                <a:latin typeface="Calibri" pitchFamily="34" charset="0"/>
              </a:rPr>
              <a:t>públicas para el Régimen </a:t>
            </a:r>
            <a:r>
              <a:rPr lang="es-MX" dirty="0">
                <a:latin typeface="Calibri" pitchFamily="34" charset="0"/>
              </a:rPr>
              <a:t>Especial y </a:t>
            </a:r>
            <a:r>
              <a:rPr lang="es-MX" dirty="0" smtClean="0">
                <a:latin typeface="Calibri" pitchFamily="34" charset="0"/>
              </a:rPr>
              <a:t>General </a:t>
            </a:r>
            <a:endParaRPr lang="es-MX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542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sz="2200" dirty="0" smtClean="0">
                <a:latin typeface="Calibri" pitchFamily="34" charset="0"/>
                <a:cs typeface="Calibri" pitchFamily="34" charset="0"/>
              </a:rPr>
              <a:t>Contenido</a:t>
            </a:r>
            <a:endParaRPr lang="es-MX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431801" y="857232"/>
            <a:ext cx="8216900" cy="5524096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endParaRPr lang="es-MX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endParaRPr lang="es-MX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r>
              <a:rPr lang="es-MX" sz="2400" dirty="0" smtClean="0">
                <a:latin typeface="Calibri" pitchFamily="34" charset="0"/>
                <a:cs typeface="Calibri" pitchFamily="34" charset="0"/>
              </a:rPr>
              <a:t>Antecedentes</a:t>
            </a:r>
            <a:endParaRPr lang="es-MX" sz="2400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r>
              <a:rPr lang="es-MX" sz="2400" dirty="0">
                <a:latin typeface="Calibri" pitchFamily="34" charset="0"/>
                <a:cs typeface="Calibri" pitchFamily="34" charset="0"/>
              </a:rPr>
              <a:t>Qué compra </a:t>
            </a:r>
            <a:r>
              <a:rPr lang="es-MX" sz="2400" dirty="0" smtClean="0">
                <a:latin typeface="Calibri" pitchFamily="34" charset="0"/>
                <a:cs typeface="Calibri" pitchFamily="34" charset="0"/>
              </a:rPr>
              <a:t>Pemex</a:t>
            </a:r>
            <a:endParaRPr lang="es-MX" sz="2400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r>
              <a:rPr lang="es-MX" sz="2400" dirty="0" smtClean="0">
                <a:latin typeface="Calibri" pitchFamily="34" charset="0"/>
                <a:cs typeface="Calibri" pitchFamily="34" charset="0"/>
              </a:rPr>
              <a:t>Procedimientos de contratación</a:t>
            </a:r>
          </a:p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r>
              <a:rPr lang="es-MX" sz="2400" dirty="0" smtClean="0">
                <a:latin typeface="Calibri" pitchFamily="34" charset="0"/>
                <a:cs typeface="Calibri" pitchFamily="34" charset="0"/>
              </a:rPr>
              <a:t>Publicación de los procedimientos de contratación</a:t>
            </a:r>
          </a:p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endParaRPr lang="es-MX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ClrTx/>
              <a:buSzPct val="100000"/>
            </a:pPr>
            <a:endParaRPr lang="es-MX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A5A2-A3E0-4831-82CF-1154249AA94D}" type="slidenum">
              <a:rPr lang="es-MX" smtClean="0">
                <a:solidFill>
                  <a:srgbClr val="5F5F5F"/>
                </a:solidFill>
              </a:rPr>
              <a:pPr/>
              <a:t>2</a:t>
            </a:fld>
            <a:endParaRPr lang="es-MX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52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35027" y="4481244"/>
            <a:ext cx="6120680" cy="1476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3768" y="2429688"/>
            <a:ext cx="6120680" cy="1476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alibri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A5A2-A3E0-4831-82CF-1154249AA94D}" type="slidenum">
              <a:rPr lang="es-MX" smtClean="0">
                <a:solidFill>
                  <a:srgbClr val="5F5F5F"/>
                </a:solidFill>
                <a:latin typeface="Calibri" pitchFamily="34" charset="0"/>
              </a:rPr>
              <a:pPr/>
              <a:t>20</a:t>
            </a:fld>
            <a:endParaRPr lang="es-MX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123728" y="116632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rgbClr val="CD0040"/>
                </a:solidFill>
                <a:latin typeface="Calibri" pitchFamily="34" charset="0"/>
                <a:cs typeface="Calibri" pitchFamily="34" charset="0"/>
              </a:rPr>
              <a:t>Petróleos Mexicanos publica sus programas anuales de contrataciones</a:t>
            </a:r>
            <a:endParaRPr lang="es-MX" sz="2400" dirty="0">
              <a:solidFill>
                <a:srgbClr val="CD0040"/>
              </a:solidFill>
              <a:latin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9552" y="113751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latin typeface="Calibri" pitchFamily="34" charset="0"/>
              </a:rPr>
              <a:t>Los programas anuales de contrataciones permiten a las empresas conocer con anticipación las oportunidades de negocio con Petróleos Mexicanos. Se pueden consultar en:</a:t>
            </a:r>
          </a:p>
        </p:txBody>
      </p:sp>
      <p:sp>
        <p:nvSpPr>
          <p:cNvPr id="5" name="Pentagon 4"/>
          <p:cNvSpPr/>
          <p:nvPr/>
        </p:nvSpPr>
        <p:spPr>
          <a:xfrm>
            <a:off x="611560" y="2429688"/>
            <a:ext cx="2264990" cy="1476164"/>
          </a:xfrm>
          <a:prstGeom prst="homePlate">
            <a:avLst>
              <a:gd name="adj" fmla="val 27722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alibri" pitchFamily="34" charset="0"/>
              </a:rPr>
              <a:t>Régimen Especial</a:t>
            </a:r>
            <a:endParaRPr lang="es-MX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7824" y="2420888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dirty="0">
                <a:solidFill>
                  <a:srgbClr val="000000"/>
                </a:solidFill>
                <a:latin typeface="Calibri" pitchFamily="34" charset="0"/>
              </a:rPr>
              <a:t>Programa Anual de Adquisiciones, Arrendamientos, Servicios y Obras </a:t>
            </a:r>
            <a:r>
              <a:rPr lang="es-MX" dirty="0" smtClean="0">
                <a:solidFill>
                  <a:srgbClr val="000000"/>
                </a:solidFill>
                <a:latin typeface="Calibri" pitchFamily="34" charset="0"/>
              </a:rPr>
              <a:t>Públicas</a:t>
            </a:r>
            <a:endParaRPr lang="es-MX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7824" y="3095762"/>
            <a:ext cx="5445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srgbClr val="002060"/>
                </a:solidFill>
                <a:latin typeface="Calibri" pitchFamily="34" charset="0"/>
                <a:hlinkClick r:id="rId2"/>
              </a:rPr>
              <a:t>http://www.pemex.com/index.cfm?action=content&amp;sectionID=5&amp;catID=13602&amp;contentID=24210</a:t>
            </a:r>
            <a:endParaRPr lang="es-MX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87824" y="4510861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dirty="0">
                <a:solidFill>
                  <a:srgbClr val="000000"/>
                </a:solidFill>
                <a:latin typeface="Calibri" pitchFamily="34" charset="0"/>
              </a:rPr>
              <a:t>Programa Anual de Adquisiciones, Arrendamientos y </a:t>
            </a:r>
            <a:r>
              <a:rPr lang="es-MX" dirty="0" smtClean="0">
                <a:solidFill>
                  <a:srgbClr val="000000"/>
                </a:solidFill>
                <a:latin typeface="Calibri" pitchFamily="34" charset="0"/>
              </a:rPr>
              <a:t>Servicios</a:t>
            </a:r>
            <a:endParaRPr lang="es-MX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7824" y="5158933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dirty="0">
                <a:solidFill>
                  <a:srgbClr val="000000"/>
                </a:solidFill>
                <a:latin typeface="Calibri" pitchFamily="34" charset="0"/>
                <a:hlinkClick r:id="rId3"/>
              </a:rPr>
              <a:t>http://www.pemex.com/index.cfm?action=content&amp;sectionID=149&amp;catID=13424</a:t>
            </a:r>
            <a:endParaRPr lang="es-MX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611560" y="4481244"/>
            <a:ext cx="2264990" cy="1476164"/>
          </a:xfrm>
          <a:prstGeom prst="homePlate">
            <a:avLst>
              <a:gd name="adj" fmla="val 27722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alibri" pitchFamily="34" charset="0"/>
              </a:rPr>
              <a:t>Régimen General</a:t>
            </a:r>
            <a:endParaRPr lang="es-MX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4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73292">
            <a:off x="2539380" y="1988840"/>
            <a:ext cx="3832820" cy="3602851"/>
          </a:xfrm>
          <a:prstGeom prst="rect">
            <a:avLst/>
          </a:prstGeom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68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431801" y="857232"/>
            <a:ext cx="8216900" cy="5524096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endParaRPr lang="es-MX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endParaRPr lang="es-MX" sz="2400" b="1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Antecedentes</a:t>
            </a:r>
            <a:endParaRPr lang="es-MX" sz="2400" b="1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Qué compra </a:t>
            </a:r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Pemex</a:t>
            </a:r>
            <a:endParaRPr lang="es-MX" sz="2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Procedimientos de contratación</a:t>
            </a:r>
          </a:p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Publicación de los procedimientos de contratación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ClrTx/>
              <a:buSzPct val="100000"/>
            </a:pPr>
            <a:endParaRPr lang="es-MX" sz="2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ClrTx/>
              <a:buSzPct val="100000"/>
            </a:pPr>
            <a:endParaRPr lang="es-MX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A5A2-A3E0-4831-82CF-1154249AA94D}" type="slidenum">
              <a:rPr lang="es-MX" smtClean="0">
                <a:solidFill>
                  <a:srgbClr val="5F5F5F"/>
                </a:solidFill>
              </a:rPr>
              <a:pPr/>
              <a:t>3</a:t>
            </a:fld>
            <a:endParaRPr lang="es-MX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43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A5A2-A3E0-4831-82CF-1154249AA94D}" type="slidenum">
              <a:rPr lang="es-MX" smtClean="0">
                <a:solidFill>
                  <a:srgbClr val="5F5F5F"/>
                </a:solidFill>
                <a:latin typeface="Calibri" pitchFamily="34" charset="0"/>
              </a:rPr>
              <a:pPr/>
              <a:t>4</a:t>
            </a:fld>
            <a:endParaRPr lang="es-MX" dirty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7" name="15 Imagen" descr="PEMEX Gas y Petroquímica Básic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202" y="3899198"/>
            <a:ext cx="1635125" cy="969962"/>
          </a:xfrm>
          <a:prstGeom prst="rect">
            <a:avLst/>
          </a:prstGeom>
          <a:solidFill>
            <a:srgbClr val="92D050"/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0" name="28 Imagen" descr="PEMEX Petroquímic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201" y="5229200"/>
            <a:ext cx="1584325" cy="917575"/>
          </a:xfrm>
          <a:prstGeom prst="rect">
            <a:avLst/>
          </a:prstGeom>
          <a:solidFill>
            <a:srgbClr val="92D050"/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3" name="29 Imagen" descr="PEMEX Exploración y Producció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71265"/>
            <a:ext cx="1577975" cy="917575"/>
          </a:xfrm>
          <a:prstGeom prst="rect">
            <a:avLst/>
          </a:prstGeom>
          <a:solidFill>
            <a:srgbClr val="92D050"/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6" name="27 Imagen" descr="PEMEX Refinació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202" y="2324546"/>
            <a:ext cx="1584325" cy="960438"/>
          </a:xfrm>
          <a:prstGeom prst="rect">
            <a:avLst/>
          </a:prstGeom>
          <a:solidFill>
            <a:srgbClr val="92D050"/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9" name="18 Rectángulo"/>
          <p:cNvSpPr/>
          <p:nvPr/>
        </p:nvSpPr>
        <p:spPr>
          <a:xfrm>
            <a:off x="2699792" y="1085835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latin typeface="Calibri" pitchFamily="34" charset="0"/>
              </a:rPr>
              <a:t>Su objeto consiste </a:t>
            </a:r>
            <a:r>
              <a:rPr lang="es-ES" sz="1600" dirty="0">
                <a:latin typeface="Calibri" pitchFamily="34" charset="0"/>
              </a:rPr>
              <a:t>en la exploración y explotación del petróleo y el gas natural; su transporte, almacenamiento en terminales y comercialización</a:t>
            </a:r>
            <a:endParaRPr lang="es-MX" sz="1600" dirty="0">
              <a:latin typeface="Calibri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675434" y="2279774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latin typeface="Calibri" pitchFamily="34" charset="0"/>
              </a:rPr>
              <a:t>Tiene como </a:t>
            </a:r>
            <a:r>
              <a:rPr lang="es-ES" sz="1600" dirty="0">
                <a:latin typeface="Calibri" pitchFamily="34" charset="0"/>
              </a:rPr>
              <a:t>objeto </a:t>
            </a:r>
            <a:r>
              <a:rPr lang="es-ES" sz="1600" dirty="0" smtClean="0">
                <a:latin typeface="Calibri" pitchFamily="34" charset="0"/>
              </a:rPr>
              <a:t>realizar los </a:t>
            </a:r>
            <a:r>
              <a:rPr lang="es-ES" sz="1600" dirty="0">
                <a:latin typeface="Calibri" pitchFamily="34" charset="0"/>
              </a:rPr>
              <a:t>procesos industriales de la refinación; elaboración de productos petrolíferos y de derivados del </a:t>
            </a:r>
            <a:r>
              <a:rPr lang="es-ES" sz="1600" dirty="0" smtClean="0">
                <a:latin typeface="Calibri" pitchFamily="34" charset="0"/>
              </a:rPr>
              <a:t>petróleo; </a:t>
            </a:r>
            <a:r>
              <a:rPr lang="es-ES" sz="1600" dirty="0">
                <a:latin typeface="Calibri" pitchFamily="34" charset="0"/>
              </a:rPr>
              <a:t>almacenamiento, transporte, distribución y comercialización de los productos y derivados </a:t>
            </a:r>
            <a:r>
              <a:rPr lang="es-ES" sz="1600" dirty="0" smtClean="0">
                <a:latin typeface="Calibri" pitchFamily="34" charset="0"/>
              </a:rPr>
              <a:t>mencionados</a:t>
            </a:r>
            <a:endParaRPr lang="es-MX" sz="1600" dirty="0">
              <a:latin typeface="Calibri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680742" y="5190291"/>
            <a:ext cx="5995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dirty="0">
                <a:latin typeface="Calibri" pitchFamily="34" charset="0"/>
              </a:rPr>
              <a:t>Su objeto consiste en los procesos industriales petroquímicos cuyos productos no forman parte de la industria petroquímica básica, así como su almacenamiento, transporte, distribución y comercialización</a:t>
            </a:r>
            <a:endParaRPr lang="es-MX" sz="1600" dirty="0">
              <a:latin typeface="Calibri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681331" y="3894147"/>
            <a:ext cx="5754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latin typeface="Calibri" pitchFamily="34" charset="0"/>
              </a:rPr>
              <a:t>Consiste </a:t>
            </a:r>
            <a:r>
              <a:rPr lang="es-ES" sz="1600" dirty="0">
                <a:latin typeface="Calibri" pitchFamily="34" charset="0"/>
              </a:rPr>
              <a:t>en </a:t>
            </a:r>
            <a:r>
              <a:rPr lang="es-ES_tradnl" sz="1600" dirty="0">
                <a:latin typeface="Calibri" pitchFamily="34" charset="0"/>
              </a:rPr>
              <a:t>el procesamiento del gas natural, líquidos del gas natural y el gas artificial; almacenamiento, transporte, distribución y </a:t>
            </a:r>
            <a:r>
              <a:rPr lang="es-ES_tradnl" sz="1600" dirty="0" smtClean="0">
                <a:latin typeface="Calibri" pitchFamily="34" charset="0"/>
              </a:rPr>
              <a:t>comercialización</a:t>
            </a:r>
            <a:endParaRPr lang="es-MX" sz="1600" dirty="0">
              <a:latin typeface="Calibri" pitchFamily="34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108200" y="274638"/>
            <a:ext cx="6559550" cy="514350"/>
          </a:xfrm>
        </p:spPr>
        <p:txBody>
          <a:bodyPr>
            <a:noAutofit/>
          </a:bodyPr>
          <a:lstStyle/>
          <a:p>
            <a:pPr algn="r"/>
            <a:r>
              <a:rPr lang="es-ES" sz="2200" dirty="0">
                <a:latin typeface="Calibri" pitchFamily="34" charset="0"/>
              </a:rPr>
              <a:t>Petróleos Mexicanos cuenta con cuatro </a:t>
            </a:r>
            <a:r>
              <a:rPr lang="es-ES" sz="2200" dirty="0" smtClean="0">
                <a:latin typeface="Calibri" pitchFamily="34" charset="0"/>
              </a:rPr>
              <a:t>Organismos Subsidiarios para cumplir su mandato</a:t>
            </a:r>
            <a:endParaRPr lang="es-MX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90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431801" y="1482794"/>
            <a:ext cx="8216900" cy="3480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endParaRPr lang="es-MX" sz="2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Antecedentes</a:t>
            </a:r>
            <a:endParaRPr lang="es-MX" sz="2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Qué compra Pemex</a:t>
            </a:r>
          </a:p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Procedimientos de contratación</a:t>
            </a:r>
          </a:p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Publicación de los procedimientos de contratación</a:t>
            </a:r>
          </a:p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endParaRPr lang="es-MX" sz="2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A5A2-A3E0-4831-82CF-1154249AA94D}" type="slidenum">
              <a:rPr lang="es-MX" smtClean="0">
                <a:solidFill>
                  <a:srgbClr val="5F5F5F"/>
                </a:solidFill>
              </a:rPr>
              <a:pPr/>
              <a:t>5</a:t>
            </a:fld>
            <a:endParaRPr lang="es-MX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26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683568" y="1106735"/>
            <a:ext cx="7848872" cy="44135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19050" algn="just"/>
            <a:endParaRPr lang="es-MX" dirty="0" smtClean="0">
              <a:latin typeface="Calibri" pitchFamily="34" charset="0"/>
            </a:endParaRPr>
          </a:p>
          <a:p>
            <a:pPr marL="0" indent="19050" algn="just"/>
            <a:endParaRPr lang="es-MX" dirty="0">
              <a:latin typeface="Calibri" pitchFamily="34" charset="0"/>
            </a:endParaRPr>
          </a:p>
          <a:p>
            <a:pPr marL="0" indent="19050" algn="just"/>
            <a:r>
              <a:rPr lang="es-MX" dirty="0" smtClean="0">
                <a:latin typeface="Calibri" pitchFamily="34" charset="0"/>
              </a:rPr>
              <a:t>Petróleos Mexicanos </a:t>
            </a:r>
            <a:r>
              <a:rPr lang="es-MX" dirty="0">
                <a:latin typeface="Calibri" pitchFamily="34" charset="0"/>
              </a:rPr>
              <a:t>representa el principal comprador para la industria </a:t>
            </a:r>
            <a:r>
              <a:rPr lang="es-MX" dirty="0" smtClean="0">
                <a:latin typeface="Calibri" pitchFamily="34" charset="0"/>
              </a:rPr>
              <a:t>nacional. Las contrataciones son </a:t>
            </a:r>
            <a:r>
              <a:rPr lang="es-MX" dirty="0">
                <a:latin typeface="Calibri" pitchFamily="34" charset="0"/>
              </a:rPr>
              <a:t>diversas, </a:t>
            </a:r>
            <a:r>
              <a:rPr lang="es-MX" dirty="0" smtClean="0">
                <a:latin typeface="Calibri" pitchFamily="34" charset="0"/>
              </a:rPr>
              <a:t>desde bienes y </a:t>
            </a:r>
            <a:r>
              <a:rPr lang="es-MX" dirty="0">
                <a:latin typeface="Calibri" pitchFamily="34" charset="0"/>
              </a:rPr>
              <a:t>servicios de uso </a:t>
            </a:r>
            <a:r>
              <a:rPr lang="es-MX" dirty="0" smtClean="0">
                <a:latin typeface="Calibri" pitchFamily="34" charset="0"/>
              </a:rPr>
              <a:t>común </a:t>
            </a:r>
            <a:r>
              <a:rPr lang="es-MX" dirty="0">
                <a:latin typeface="Calibri" pitchFamily="34" charset="0"/>
              </a:rPr>
              <a:t>como material de oficina, </a:t>
            </a:r>
            <a:r>
              <a:rPr lang="es-MX" dirty="0" smtClean="0">
                <a:latin typeface="Calibri" pitchFamily="34" charset="0"/>
              </a:rPr>
              <a:t>refacciones, medicamentos, </a:t>
            </a:r>
            <a:r>
              <a:rPr lang="es-MX" dirty="0">
                <a:latin typeface="Calibri" pitchFamily="34" charset="0"/>
              </a:rPr>
              <a:t>ropa </a:t>
            </a:r>
            <a:r>
              <a:rPr lang="es-MX" dirty="0" smtClean="0">
                <a:latin typeface="Calibri" pitchFamily="34" charset="0"/>
              </a:rPr>
              <a:t>y calzado de </a:t>
            </a:r>
            <a:r>
              <a:rPr lang="es-MX" dirty="0">
                <a:latin typeface="Calibri" pitchFamily="34" charset="0"/>
              </a:rPr>
              <a:t>trabajo, </a:t>
            </a:r>
            <a:r>
              <a:rPr lang="es-MX" dirty="0" smtClean="0">
                <a:latin typeface="Calibri" pitchFamily="34" charset="0"/>
              </a:rPr>
              <a:t>hasta equipos </a:t>
            </a:r>
            <a:r>
              <a:rPr lang="es-MX" dirty="0">
                <a:latin typeface="Calibri" pitchFamily="34" charset="0"/>
              </a:rPr>
              <a:t>con un alto grado de especialización como son plataformas</a:t>
            </a:r>
            <a:r>
              <a:rPr lang="es-MX" dirty="0" smtClean="0">
                <a:latin typeface="Calibri" pitchFamily="34" charset="0"/>
              </a:rPr>
              <a:t>, </a:t>
            </a:r>
            <a:r>
              <a:rPr lang="es-MX" dirty="0">
                <a:latin typeface="Calibri" pitchFamily="34" charset="0"/>
              </a:rPr>
              <a:t>plantas industriales de proceso, servicios de </a:t>
            </a:r>
            <a:r>
              <a:rPr lang="es-MX" dirty="0" smtClean="0">
                <a:latin typeface="Calibri" pitchFamily="34" charset="0"/>
              </a:rPr>
              <a:t>infraestructura, etc. </a:t>
            </a:r>
          </a:p>
          <a:p>
            <a:pPr marL="0" indent="19050" algn="just"/>
            <a:endParaRPr lang="es-MX" dirty="0">
              <a:latin typeface="Calibri" pitchFamily="34" charset="0"/>
            </a:endParaRPr>
          </a:p>
          <a:p>
            <a:pPr marL="0" indent="19050" algn="just"/>
            <a:r>
              <a:rPr lang="es-MX" dirty="0" smtClean="0">
                <a:latin typeface="Calibri" pitchFamily="34" charset="0"/>
              </a:rPr>
              <a:t>Las contrataciones de Petróleos Mexicanos:</a:t>
            </a:r>
            <a:endParaRPr lang="es-MX" dirty="0">
              <a:latin typeface="Calibri" pitchFamily="34" charset="0"/>
            </a:endParaRPr>
          </a:p>
          <a:p>
            <a:pPr algn="just">
              <a:buSzPct val="100000"/>
              <a:buFont typeface="Arial" pitchFamily="34" charset="0"/>
              <a:buChar char="•"/>
            </a:pPr>
            <a:r>
              <a:rPr lang="es-MX" dirty="0" smtClean="0">
                <a:latin typeface="Calibri" pitchFamily="34" charset="0"/>
              </a:rPr>
              <a:t>Apoyan la generación de empleos y el crecimiento de todo tipo de empresas, de acuerdo a su naturaleza productiva y su tamaño, PYMES y grandes</a:t>
            </a:r>
          </a:p>
          <a:p>
            <a:pPr algn="just">
              <a:buSzPct val="100000"/>
              <a:buFont typeface="Arial" pitchFamily="34" charset="0"/>
              <a:buChar char="•"/>
            </a:pPr>
            <a:r>
              <a:rPr lang="es-MX" dirty="0" smtClean="0">
                <a:latin typeface="Calibri" pitchFamily="34" charset="0"/>
              </a:rPr>
              <a:t>Generan </a:t>
            </a:r>
            <a:r>
              <a:rPr lang="es-MX" dirty="0">
                <a:latin typeface="Calibri" pitchFamily="34" charset="0"/>
              </a:rPr>
              <a:t>desarrollo </a:t>
            </a:r>
            <a:r>
              <a:rPr lang="es-MX" dirty="0" smtClean="0">
                <a:latin typeface="Calibri" pitchFamily="34" charset="0"/>
              </a:rPr>
              <a:t>en amplias </a:t>
            </a:r>
            <a:r>
              <a:rPr lang="es-MX" dirty="0">
                <a:latin typeface="Calibri" pitchFamily="34" charset="0"/>
              </a:rPr>
              <a:t>regiones del territorio </a:t>
            </a:r>
            <a:r>
              <a:rPr lang="es-MX" dirty="0" smtClean="0">
                <a:latin typeface="Calibri" pitchFamily="34" charset="0"/>
              </a:rPr>
              <a:t>nacional</a:t>
            </a:r>
          </a:p>
          <a:p>
            <a:pPr algn="just">
              <a:buSzPct val="100000"/>
              <a:buFont typeface="Arial" pitchFamily="34" charset="0"/>
              <a:buChar char="•"/>
            </a:pPr>
            <a:r>
              <a:rPr lang="es-MX" dirty="0" smtClean="0">
                <a:latin typeface="Calibri" pitchFamily="34" charset="0"/>
              </a:rPr>
              <a:t>Promueven un mayor dinamismo de la economía mexicana</a:t>
            </a:r>
          </a:p>
          <a:p>
            <a:pPr marL="0" indent="19050" algn="just"/>
            <a:endParaRPr lang="es-MX" dirty="0">
              <a:latin typeface="Calibri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A5A2-A3E0-4831-82CF-1154249AA94D}" type="slidenum">
              <a:rPr lang="es-MX" smtClean="0">
                <a:solidFill>
                  <a:srgbClr val="5F5F5F"/>
                </a:solidFill>
                <a:latin typeface="Calibri" pitchFamily="34" charset="0"/>
              </a:rPr>
              <a:pPr/>
              <a:t>6</a:t>
            </a:fld>
            <a:endParaRPr lang="es-MX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108200" y="274638"/>
            <a:ext cx="6559550" cy="514350"/>
          </a:xfrm>
        </p:spPr>
        <p:txBody>
          <a:bodyPr/>
          <a:lstStyle/>
          <a:p>
            <a:pPr algn="r"/>
            <a:r>
              <a:rPr lang="es-MX" sz="2200" dirty="0" smtClean="0">
                <a:latin typeface="Calibri" pitchFamily="34" charset="0"/>
              </a:rPr>
              <a:t>Importancia  de Pemex en la economía nacional</a:t>
            </a:r>
            <a:endParaRPr lang="es-MX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47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3347864" y="1081884"/>
            <a:ext cx="5431386" cy="2142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19050"/>
            <a:r>
              <a:rPr lang="es-MX" sz="1800" dirty="0" smtClean="0">
                <a:latin typeface="Calibri" pitchFamily="34" charset="0"/>
              </a:rPr>
              <a:t>Se consideran los bienes y servicios relacionados directamente con los procesos industriales orientados a crear valor:</a:t>
            </a:r>
          </a:p>
          <a:p>
            <a:pPr marL="180975" lvl="1" indent="-180975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s-MX" sz="1800" dirty="0" smtClean="0">
                <a:latin typeface="Calibri" pitchFamily="34" charset="0"/>
              </a:rPr>
              <a:t>Exploración y explotación del petróleo y gas natural</a:t>
            </a:r>
          </a:p>
          <a:p>
            <a:pPr marL="180975" lvl="1" indent="-180975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s-MX" sz="1800" dirty="0" smtClean="0">
                <a:latin typeface="Calibri" pitchFamily="34" charset="0"/>
              </a:rPr>
              <a:t>Producción, distribución y comercialización de productos petrolíferos y derivados del petróleo, gas natural, petroquímicos básicos y secundarios</a:t>
            </a:r>
            <a:endParaRPr lang="es-MX" sz="1800" dirty="0">
              <a:latin typeface="Calibri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A5A2-A3E0-4831-82CF-1154249AA94D}" type="slidenum">
              <a:rPr lang="es-MX" smtClean="0">
                <a:solidFill>
                  <a:srgbClr val="5F5F5F"/>
                </a:solidFill>
                <a:latin typeface="Calibri" pitchFamily="34" charset="0"/>
              </a:rPr>
              <a:pPr/>
              <a:t>7</a:t>
            </a:fld>
            <a:endParaRPr lang="es-MX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108200" y="260648"/>
            <a:ext cx="6559550" cy="528340"/>
          </a:xfrm>
        </p:spPr>
        <p:txBody>
          <a:bodyPr>
            <a:noAutofit/>
          </a:bodyPr>
          <a:lstStyle/>
          <a:p>
            <a:pPr algn="r"/>
            <a:r>
              <a:rPr lang="es-MX" sz="2200" dirty="0" smtClean="0">
                <a:latin typeface="Calibri" pitchFamily="34" charset="0"/>
              </a:rPr>
              <a:t>Las contrataciones se diferencian de acuerdo al uso que tendrán los bienes y servicios</a:t>
            </a:r>
            <a:endParaRPr lang="es-MX" sz="2200" dirty="0">
              <a:latin typeface="Calibri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507999" y="1124744"/>
            <a:ext cx="2695847" cy="2376264"/>
          </a:xfrm>
          <a:prstGeom prst="homePlate">
            <a:avLst>
              <a:gd name="adj" fmla="val 1249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alibri" pitchFamily="34" charset="0"/>
              </a:rPr>
              <a:t>Actividades Sustantivas de Carácter Productivo</a:t>
            </a:r>
            <a:endParaRPr lang="es-MX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507998" y="3789040"/>
            <a:ext cx="2695847" cy="2376264"/>
          </a:xfrm>
          <a:prstGeom prst="homePlate">
            <a:avLst>
              <a:gd name="adj" fmla="val 1249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alibri" pitchFamily="34" charset="0"/>
              </a:rPr>
              <a:t>Actividades no Sustantivas</a:t>
            </a:r>
            <a:endParaRPr lang="es-MX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3347864" y="3811935"/>
            <a:ext cx="5472608" cy="22529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Tx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5722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Trebuchet MS" pitchFamily="34" charset="0"/>
              <a:buChar char="•"/>
              <a:defRPr sz="2000">
                <a:solidFill>
                  <a:schemeClr val="tx1"/>
                </a:solidFill>
                <a:latin typeface="+mj-lt"/>
              </a:defRPr>
            </a:lvl2pPr>
            <a:lvl3pPr marL="1065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Trebuchet MS" pitchFamily="34" charset="0"/>
              <a:buChar char="–"/>
              <a:defRPr sz="2000">
                <a:solidFill>
                  <a:schemeClr val="tx1"/>
                </a:solidFill>
                <a:latin typeface="+mj-lt"/>
              </a:defRPr>
            </a:lvl3pPr>
            <a:lvl4pPr marL="147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Trebuchet MS" pitchFamily="34" charset="0"/>
              <a:buChar char="•"/>
              <a:defRPr sz="2000">
                <a:solidFill>
                  <a:schemeClr val="tx1"/>
                </a:solidFill>
                <a:latin typeface="+mj-lt"/>
              </a:defRPr>
            </a:lvl4pPr>
            <a:lvl5pPr marL="1881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Trebuchet MS" pitchFamily="34" charset="0"/>
              <a:buChar char="–"/>
              <a:defRPr sz="2000">
                <a:solidFill>
                  <a:schemeClr val="tx1"/>
                </a:solidFill>
                <a:latin typeface="+mj-lt"/>
              </a:defRPr>
            </a:lvl5pPr>
            <a:lvl6pPr marL="2338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795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252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709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/>
            <a:r>
              <a:rPr lang="es-MX" sz="1800" dirty="0" smtClean="0">
                <a:latin typeface="Calibri" pitchFamily="34" charset="0"/>
              </a:rPr>
              <a:t>Pemex realiza compras no relacionadas directamente con su operación, entre otros: </a:t>
            </a:r>
          </a:p>
          <a:p>
            <a:pPr lvl="1" algn="just">
              <a:buClr>
                <a:srgbClr val="002060"/>
              </a:buClr>
              <a:buSzPct val="85000"/>
              <a:buFont typeface="Arial" pitchFamily="34" charset="0"/>
              <a:buChar char="•"/>
            </a:pPr>
            <a:r>
              <a:rPr lang="es-MX" sz="1800" dirty="0" smtClean="0">
                <a:latin typeface="Calibri" pitchFamily="34" charset="0"/>
              </a:rPr>
              <a:t>Mobiliario, limpieza y mantenimiento de oficinas e inmuebles administrativos</a:t>
            </a:r>
          </a:p>
          <a:p>
            <a:pPr lvl="1" algn="just">
              <a:buClr>
                <a:srgbClr val="002060"/>
              </a:buClr>
              <a:buSzPct val="85000"/>
              <a:buFont typeface="Arial" pitchFamily="34" charset="0"/>
              <a:buChar char="•"/>
            </a:pPr>
            <a:r>
              <a:rPr lang="es-MX" sz="1800" dirty="0" smtClean="0">
                <a:latin typeface="Calibri" pitchFamily="34" charset="0"/>
              </a:rPr>
              <a:t>Equipo de cómputo para fines administrativos</a:t>
            </a:r>
          </a:p>
          <a:p>
            <a:pPr lvl="1" algn="just">
              <a:buClr>
                <a:srgbClr val="002060"/>
              </a:buClr>
              <a:buSzPct val="85000"/>
              <a:buFont typeface="Arial" pitchFamily="34" charset="0"/>
              <a:buChar char="•"/>
            </a:pPr>
            <a:r>
              <a:rPr lang="es-MX" sz="1800" dirty="0" smtClean="0">
                <a:latin typeface="Calibri" pitchFamily="34" charset="0"/>
              </a:rPr>
              <a:t>Servicio de fotocopiado</a:t>
            </a:r>
          </a:p>
          <a:p>
            <a:pPr lvl="1" algn="just">
              <a:buClr>
                <a:srgbClr val="002060"/>
              </a:buClr>
              <a:buSzPct val="85000"/>
              <a:buFont typeface="Arial" pitchFamily="34" charset="0"/>
              <a:buChar char="•"/>
            </a:pPr>
            <a:r>
              <a:rPr lang="es-MX" sz="1800" dirty="0" smtClean="0">
                <a:latin typeface="Calibri" pitchFamily="34" charset="0"/>
              </a:rPr>
              <a:t>Productos y servicios de naturaleza médica</a:t>
            </a:r>
          </a:p>
        </p:txBody>
      </p:sp>
    </p:spTree>
    <p:extLst>
      <p:ext uri="{BB962C8B-B14F-4D97-AF65-F5344CB8AC3E}">
        <p14:creationId xmlns:p14="http://schemas.microsoft.com/office/powerpoint/2010/main" xmlns="" val="342739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431801" y="1482794"/>
            <a:ext cx="8216900" cy="29136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endParaRPr lang="es-MX" sz="2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Antecedentes</a:t>
            </a:r>
            <a:endParaRPr lang="es-MX" sz="2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Qué compra Pemex</a:t>
            </a:r>
          </a:p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Procedimientos de contratación</a:t>
            </a:r>
          </a:p>
          <a:p>
            <a:pPr marL="514350" indent="-514350">
              <a:lnSpc>
                <a:spcPct val="150000"/>
              </a:lnSpc>
              <a:spcBef>
                <a:spcPts val="100"/>
              </a:spcBef>
              <a:buClrTx/>
              <a:buSzPct val="100000"/>
              <a:buFont typeface="+mj-lt"/>
              <a:buAutoNum type="romanUcPeriod"/>
            </a:pPr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Publicación de los procedimientos de contratación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A5A2-A3E0-4831-82CF-1154249AA94D}" type="slidenum">
              <a:rPr lang="es-MX" smtClean="0">
                <a:solidFill>
                  <a:srgbClr val="5F5F5F"/>
                </a:solidFill>
              </a:rPr>
              <a:pPr/>
              <a:t>8</a:t>
            </a:fld>
            <a:endParaRPr lang="es-MX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58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A5A2-A3E0-4831-82CF-1154249AA94D}" type="slidenum">
              <a:rPr lang="es-MX" smtClean="0">
                <a:solidFill>
                  <a:srgbClr val="5F5F5F"/>
                </a:solidFill>
              </a:rPr>
              <a:pPr/>
              <a:t>9</a:t>
            </a:fld>
            <a:endParaRPr lang="es-MX" dirty="0">
              <a:solidFill>
                <a:srgbClr val="5F5F5F"/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141459" cy="514350"/>
          </a:xfrm>
        </p:spPr>
        <p:txBody>
          <a:bodyPr/>
          <a:lstStyle/>
          <a:p>
            <a:pPr algn="r"/>
            <a:r>
              <a:rPr lang="es-MX" sz="2200" dirty="0" smtClean="0">
                <a:latin typeface="Calibri" pitchFamily="34" charset="0"/>
              </a:rPr>
              <a:t>Regímenes de contratación en Petróleos Mexicanos</a:t>
            </a:r>
            <a:endParaRPr lang="es-MX" sz="2200" dirty="0">
              <a:latin typeface="Calibri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50072" y="5381927"/>
            <a:ext cx="4680520" cy="423337"/>
          </a:xfrm>
          <a:prstGeom prst="homePlate">
            <a:avLst>
              <a:gd name="adj" fmla="val 2076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Calibri" pitchFamily="34" charset="0"/>
              </a:rPr>
              <a:t>Tipo de procedimiento: LP, I3, AD</a:t>
            </a:r>
            <a:endParaRPr lang="es-MX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5233296" y="5403413"/>
            <a:ext cx="372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 smtClean="0">
                <a:latin typeface="Calibri" pitchFamily="34" charset="0"/>
              </a:rPr>
              <a:t>Personas (empresas) invitadas a participar</a:t>
            </a:r>
            <a:endParaRPr lang="es-MX" sz="1600" dirty="0">
              <a:latin typeface="Calibri" pitchFamily="34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336752" y="5937169"/>
            <a:ext cx="4680520" cy="423337"/>
          </a:xfrm>
          <a:prstGeom prst="homePlate">
            <a:avLst>
              <a:gd name="adj" fmla="val 2076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Calibri" pitchFamily="34" charset="0"/>
              </a:rPr>
              <a:t>Carácter del procedimiento: Nacional </a:t>
            </a:r>
            <a:r>
              <a:rPr lang="es-MX" sz="1600" dirty="0" err="1" smtClean="0">
                <a:solidFill>
                  <a:schemeClr val="tx1"/>
                </a:solidFill>
                <a:latin typeface="Calibri" pitchFamily="34" charset="0"/>
              </a:rPr>
              <a:t>ó</a:t>
            </a:r>
            <a:r>
              <a:rPr lang="es-MX" sz="1600" dirty="0" smtClean="0">
                <a:solidFill>
                  <a:schemeClr val="tx1"/>
                </a:solidFill>
                <a:latin typeface="Calibri" pitchFamily="34" charset="0"/>
              </a:rPr>
              <a:t> Internacional</a:t>
            </a:r>
            <a:endParaRPr lang="es-MX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5233296" y="5847739"/>
            <a:ext cx="3654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 smtClean="0">
                <a:latin typeface="Calibri" pitchFamily="34" charset="0"/>
              </a:rPr>
              <a:t>Si la invitación es sólo a nacionales o se invita a empresas de otros países</a:t>
            </a:r>
            <a:endParaRPr lang="es-MX" sz="1600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536" y="1484783"/>
            <a:ext cx="2226679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alibri" pitchFamily="34" charset="0"/>
              </a:rPr>
              <a:t>Actividades Sustantivas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62697" y="1484783"/>
            <a:ext cx="2226679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alibri" pitchFamily="34" charset="0"/>
              </a:rPr>
              <a:t>Actividades no Sustantivas</a:t>
            </a:r>
          </a:p>
        </p:txBody>
      </p:sp>
      <p:sp>
        <p:nvSpPr>
          <p:cNvPr id="16" name="TextBox 5"/>
          <p:cNvSpPr txBox="1"/>
          <p:nvPr/>
        </p:nvSpPr>
        <p:spPr>
          <a:xfrm>
            <a:off x="5233296" y="1412776"/>
            <a:ext cx="3764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 smtClean="0">
                <a:latin typeface="Calibri" pitchFamily="34" charset="0"/>
              </a:rPr>
              <a:t>Aplica </a:t>
            </a:r>
            <a:r>
              <a:rPr lang="es-MX" sz="1600" dirty="0">
                <a:latin typeface="Calibri" pitchFamily="34" charset="0"/>
              </a:rPr>
              <a:t>un Marco Legal </a:t>
            </a:r>
            <a:r>
              <a:rPr lang="es-MX" sz="1600" dirty="0" smtClean="0">
                <a:latin typeface="Calibri" pitchFamily="34" charset="0"/>
              </a:rPr>
              <a:t>diferente de acuerdo al uso que tendrán los bienes y servicios a contratar</a:t>
            </a:r>
            <a:endParaRPr lang="es-MX" sz="1600" dirty="0">
              <a:latin typeface="Calibri" pitchFamily="34" charset="0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5233296" y="2844225"/>
            <a:ext cx="365433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 smtClean="0">
                <a:latin typeface="Calibri" pitchFamily="34" charset="0"/>
              </a:rPr>
              <a:t>Todas las contrataciones para actividades sustantivas se contratan bajo la Ley de Petróleos Mexicanos (LPM)</a:t>
            </a:r>
            <a:endParaRPr lang="es-MX" sz="1600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2952" y="3068960"/>
            <a:ext cx="2226679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Calibri" pitchFamily="34" charset="0"/>
              </a:rPr>
              <a:t>Adquisiciones</a:t>
            </a:r>
          </a:p>
          <a:p>
            <a:pPr algn="ctr"/>
            <a:r>
              <a:rPr lang="es-MX" sz="1600" dirty="0" smtClean="0">
                <a:solidFill>
                  <a:schemeClr val="tx1"/>
                </a:solidFill>
                <a:latin typeface="Calibri" pitchFamily="34" charset="0"/>
              </a:rPr>
              <a:t>Arrendamientos</a:t>
            </a:r>
          </a:p>
          <a:p>
            <a:pPr algn="ctr"/>
            <a:r>
              <a:rPr lang="es-MX" sz="1600" dirty="0" smtClean="0">
                <a:solidFill>
                  <a:schemeClr val="tx1"/>
                </a:solidFill>
                <a:latin typeface="Calibri" pitchFamily="34" charset="0"/>
              </a:rPr>
              <a:t>Servicios</a:t>
            </a:r>
          </a:p>
          <a:p>
            <a:pPr algn="ctr"/>
            <a:r>
              <a:rPr lang="es-MX" sz="1600" dirty="0" smtClean="0">
                <a:solidFill>
                  <a:schemeClr val="tx1"/>
                </a:solidFill>
                <a:latin typeface="Calibri" pitchFamily="34" charset="0"/>
              </a:rPr>
              <a:t>Obra Pública</a:t>
            </a:r>
          </a:p>
          <a:p>
            <a:pPr algn="ctr"/>
            <a:r>
              <a:rPr lang="es-MX" sz="1600" dirty="0" smtClean="0">
                <a:solidFill>
                  <a:schemeClr val="tx1"/>
                </a:solidFill>
                <a:latin typeface="Calibri" pitchFamily="34" charset="0"/>
              </a:rPr>
              <a:t>Serv. Relacionados</a:t>
            </a:r>
            <a:endParaRPr lang="es-MX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457514" y="2699628"/>
            <a:ext cx="219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latin typeface="Calibri" pitchFamily="34" charset="0"/>
              </a:rPr>
              <a:t>LPM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62697" y="3005663"/>
            <a:ext cx="2226679" cy="78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Calibri" pitchFamily="34" charset="0"/>
              </a:rPr>
              <a:t>Adquisiciones</a:t>
            </a:r>
          </a:p>
          <a:p>
            <a:pPr algn="ctr"/>
            <a:r>
              <a:rPr lang="es-MX" sz="1600" dirty="0" smtClean="0">
                <a:solidFill>
                  <a:schemeClr val="tx1"/>
                </a:solidFill>
                <a:latin typeface="Calibri" pitchFamily="34" charset="0"/>
              </a:rPr>
              <a:t>Arrendamientos</a:t>
            </a:r>
          </a:p>
          <a:p>
            <a:pPr algn="ctr"/>
            <a:r>
              <a:rPr lang="es-MX" sz="1600" dirty="0" smtClean="0">
                <a:solidFill>
                  <a:schemeClr val="tx1"/>
                </a:solidFill>
                <a:latin typeface="Calibri" pitchFamily="34" charset="0"/>
              </a:rPr>
              <a:t>Servicios</a:t>
            </a:r>
          </a:p>
        </p:txBody>
      </p:sp>
      <p:sp>
        <p:nvSpPr>
          <p:cNvPr id="23" name="TextBox 5"/>
          <p:cNvSpPr txBox="1"/>
          <p:nvPr/>
        </p:nvSpPr>
        <p:spPr>
          <a:xfrm>
            <a:off x="2836034" y="2636912"/>
            <a:ext cx="225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latin typeface="Calibri" pitchFamily="34" charset="0"/>
              </a:rPr>
              <a:t>LAASSP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40783" y="4149080"/>
            <a:ext cx="2226679" cy="543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Calibri" pitchFamily="34" charset="0"/>
              </a:rPr>
              <a:t>Obra Pública</a:t>
            </a:r>
          </a:p>
          <a:p>
            <a:pPr algn="ctr"/>
            <a:r>
              <a:rPr lang="es-MX" sz="1600" dirty="0" smtClean="0">
                <a:solidFill>
                  <a:schemeClr val="tx1"/>
                </a:solidFill>
                <a:latin typeface="Calibri" pitchFamily="34" charset="0"/>
              </a:rPr>
              <a:t>Serv. Relacionados</a:t>
            </a:r>
            <a:endParaRPr lang="es-MX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TextBox 5"/>
          <p:cNvSpPr txBox="1"/>
          <p:nvPr/>
        </p:nvSpPr>
        <p:spPr>
          <a:xfrm>
            <a:off x="2821894" y="3851756"/>
            <a:ext cx="224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latin typeface="Calibri" pitchFamily="34" charset="0"/>
              </a:rPr>
              <a:t>LOPSRM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435191" y="2082333"/>
            <a:ext cx="2241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 smtClean="0">
                <a:latin typeface="Calibri" pitchFamily="34" charset="0"/>
              </a:rPr>
              <a:t>Aplica sólo para Pemex</a:t>
            </a:r>
            <a:endParaRPr lang="es-MX" sz="1600" dirty="0">
              <a:latin typeface="Calibri" pitchFamily="34" charset="0"/>
            </a:endParaRPr>
          </a:p>
        </p:txBody>
      </p:sp>
      <p:sp>
        <p:nvSpPr>
          <p:cNvPr id="29" name="TextBox 5"/>
          <p:cNvSpPr txBox="1"/>
          <p:nvPr/>
        </p:nvSpPr>
        <p:spPr>
          <a:xfrm>
            <a:off x="2904200" y="2082333"/>
            <a:ext cx="2241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 smtClean="0">
                <a:latin typeface="Calibri" pitchFamily="34" charset="0"/>
              </a:rPr>
              <a:t>Aplica para toda la APF</a:t>
            </a:r>
            <a:endParaRPr lang="es-MX" sz="1600" dirty="0"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33296" y="4068361"/>
            <a:ext cx="363210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 smtClean="0">
                <a:solidFill>
                  <a:srgbClr val="000000"/>
                </a:solidFill>
                <a:latin typeface="Calibri" pitchFamily="34" charset="0"/>
              </a:rPr>
              <a:t>Para el </a:t>
            </a:r>
            <a:r>
              <a:rPr lang="es-MX" sz="1600" dirty="0">
                <a:solidFill>
                  <a:srgbClr val="000000"/>
                </a:solidFill>
                <a:latin typeface="Calibri" pitchFamily="34" charset="0"/>
              </a:rPr>
              <a:t>Régimen General aplica el Marco Legal de la Administración Pública Federal</a:t>
            </a:r>
          </a:p>
        </p:txBody>
      </p:sp>
      <p:sp>
        <p:nvSpPr>
          <p:cNvPr id="31" name="TextBox 5"/>
          <p:cNvSpPr txBox="1"/>
          <p:nvPr/>
        </p:nvSpPr>
        <p:spPr>
          <a:xfrm>
            <a:off x="323528" y="5085184"/>
            <a:ext cx="4868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dirty="0" smtClean="0">
                <a:latin typeface="Calibri" pitchFamily="34" charset="0"/>
              </a:rPr>
              <a:t>Ambos regímenes contemplan condiciones similares</a:t>
            </a:r>
            <a:endParaRPr lang="es-MX" sz="1600" b="1" dirty="0">
              <a:latin typeface="Calibri" pitchFamily="34" charset="0"/>
            </a:endParaRPr>
          </a:p>
        </p:txBody>
      </p:sp>
      <p:sp>
        <p:nvSpPr>
          <p:cNvPr id="32" name="Pentagon 31"/>
          <p:cNvSpPr/>
          <p:nvPr/>
        </p:nvSpPr>
        <p:spPr>
          <a:xfrm rot="5400000">
            <a:off x="934496" y="943446"/>
            <a:ext cx="1142836" cy="2244095"/>
          </a:xfrm>
          <a:prstGeom prst="homePlate">
            <a:avLst>
              <a:gd name="adj" fmla="val 134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Chevron 32"/>
          <p:cNvSpPr/>
          <p:nvPr/>
        </p:nvSpPr>
        <p:spPr>
          <a:xfrm rot="5400000">
            <a:off x="460540" y="2811122"/>
            <a:ext cx="2160238" cy="2243869"/>
          </a:xfrm>
          <a:prstGeom prst="chevron">
            <a:avLst>
              <a:gd name="adj" fmla="val 113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4" name="Pentagon 33"/>
          <p:cNvSpPr/>
          <p:nvPr/>
        </p:nvSpPr>
        <p:spPr>
          <a:xfrm rot="5400000">
            <a:off x="3414503" y="934154"/>
            <a:ext cx="1142836" cy="2244095"/>
          </a:xfrm>
          <a:prstGeom prst="homePlate">
            <a:avLst>
              <a:gd name="adj" fmla="val 1340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Chevron 34"/>
          <p:cNvSpPr/>
          <p:nvPr/>
        </p:nvSpPr>
        <p:spPr>
          <a:xfrm rot="5400000">
            <a:off x="3437326" y="2245802"/>
            <a:ext cx="1029600" cy="2243869"/>
          </a:xfrm>
          <a:prstGeom prst="chevron">
            <a:avLst>
              <a:gd name="adj" fmla="val 1766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 rot="5400000">
            <a:off x="3524725" y="3391832"/>
            <a:ext cx="854802" cy="2243869"/>
          </a:xfrm>
          <a:prstGeom prst="chevron">
            <a:avLst>
              <a:gd name="adj" fmla="val 1766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7" name="TextBox 5"/>
          <p:cNvSpPr txBox="1"/>
          <p:nvPr/>
        </p:nvSpPr>
        <p:spPr>
          <a:xfrm>
            <a:off x="383866" y="1052736"/>
            <a:ext cx="2238349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rgbClr val="0070C0"/>
                </a:solidFill>
                <a:latin typeface="Calibri" pitchFamily="34" charset="0"/>
              </a:rPr>
              <a:t>Régimen Especial</a:t>
            </a:r>
            <a:endParaRPr lang="es-MX" sz="2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" name="TextBox 5"/>
          <p:cNvSpPr txBox="1"/>
          <p:nvPr/>
        </p:nvSpPr>
        <p:spPr>
          <a:xfrm>
            <a:off x="2866746" y="1052736"/>
            <a:ext cx="2238349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rgbClr val="0070C0"/>
                </a:solidFill>
                <a:latin typeface="Calibri" pitchFamily="34" charset="0"/>
              </a:rPr>
              <a:t>Régimen General</a:t>
            </a:r>
            <a:endParaRPr lang="es-MX" sz="20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49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on PEMEX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pemex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me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mex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mex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mex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mex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mex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0C0C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7300"/>
        </a:accent6>
        <a:hlink>
          <a:srgbClr val="CC33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 PEMEX</Template>
  <TotalTime>34581</TotalTime>
  <Words>1535</Words>
  <Application>Microsoft Office PowerPoint</Application>
  <PresentationFormat>Presentación en pantalla (4:3)</PresentationFormat>
  <Paragraphs>204</Paragraphs>
  <Slides>21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Presentacion PEMEX</vt:lpstr>
      <vt:lpstr>CONTRATACIONES PEMEX</vt:lpstr>
      <vt:lpstr>Contenido</vt:lpstr>
      <vt:lpstr>Diapositiva 3</vt:lpstr>
      <vt:lpstr>Petróleos Mexicanos cuenta con cuatro Organismos Subsidiarios para cumplir su mandato</vt:lpstr>
      <vt:lpstr>Diapositiva 5</vt:lpstr>
      <vt:lpstr>Importancia  de Pemex en la economía nacional</vt:lpstr>
      <vt:lpstr>Las contrataciones se diferencian de acuerdo al uso que tendrán los bienes y servicios</vt:lpstr>
      <vt:lpstr>Diapositiva 8</vt:lpstr>
      <vt:lpstr>Regímenes de contratación en Petróleos Mexicanos</vt:lpstr>
      <vt:lpstr>Régimen Especial de contratación  Ley de Petróleos Mexicanos (LPM)</vt:lpstr>
      <vt:lpstr>Nuevos conceptos del Régimen Especial que buscan aprovechar mejores prácticas en contratación</vt:lpstr>
      <vt:lpstr>En la contratación de Actividades no Sustantivas, Pemex aplica el Régimen General, como el resto de APF</vt:lpstr>
      <vt:lpstr>Procedimientos de Contratación</vt:lpstr>
      <vt:lpstr>Procedimientos de contratación por tipo de suministro</vt:lpstr>
      <vt:lpstr>Requisitos para participar en procedimientos  de contratación</vt:lpstr>
      <vt:lpstr>Diapositiva 16</vt:lpstr>
      <vt:lpstr>Diapositiva 17</vt:lpstr>
      <vt:lpstr>Difusión de procedimientos de contratación bajo Régimen Especial</vt:lpstr>
      <vt:lpstr>Difusión de procedimientos de contratación bajo Régimen General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Subdirección de Suministros</dc:title>
  <dc:creator>argarciar</dc:creator>
  <cp:lastModifiedBy>Aldo</cp:lastModifiedBy>
  <cp:revision>3190</cp:revision>
  <cp:lastPrinted>2014-03-24T17:05:22Z</cp:lastPrinted>
  <dcterms:created xsi:type="dcterms:W3CDTF">2011-05-09T16:14:41Z</dcterms:created>
  <dcterms:modified xsi:type="dcterms:W3CDTF">2014-04-01T16:32:48Z</dcterms:modified>
</cp:coreProperties>
</file>